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59" r:id="rId5"/>
    <p:sldId id="266" r:id="rId6"/>
    <p:sldId id="267" r:id="rId7"/>
    <p:sldId id="268" r:id="rId8"/>
    <p:sldId id="269" r:id="rId9"/>
    <p:sldId id="272" r:id="rId10"/>
    <p:sldId id="261" r:id="rId11"/>
    <p:sldId id="265" r:id="rId12"/>
    <p:sldId id="270" r:id="rId13"/>
    <p:sldId id="271" r:id="rId14"/>
    <p:sldId id="262" r:id="rId15"/>
    <p:sldId id="26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BEBED"/>
    <a:srgbClr val="01C2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7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BEB98-3A5E-412A-9A50-AF8772D583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D37D-05D5-403D-813A-33109FEC9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35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6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15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5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差按鍵的電路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8D37D-05D5-403D-813A-33109FEC9A8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78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72328-0C8D-F1B6-6D0B-31439BE7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28530C-FCB4-7B4A-3C13-BD53C364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ECFEF-7D6E-C180-7903-80291262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E12FA-3A35-EC4B-034A-A30FF914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C3EC6-6171-6160-4A32-FBBD2DEA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26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4524F-9799-1F2B-D860-A9432222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04B8E3-B968-5ACC-FCD3-6EDA2F2E7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B27B7D-31D4-F181-EAFF-7AA91D8A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28CC5D-3BCA-7FFE-3F26-6C056E99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F6FA2C-D0BB-B9C8-D765-3AC80E6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34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608306-CA63-B2B4-1E79-90F6C6D9B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21F2C9-052E-D148-04AC-245CAD68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E0DBD-E362-4A33-BEDB-9BBB366C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ADEBA6-47A7-6107-4812-E4C4B0D5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11D5EC-6996-58AA-03A8-65B5C65A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11EC0-C84A-61D8-6C1E-ECABA310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A0098-17B3-1D51-42D6-E907366C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2759C6-942B-4AA5-7408-8B2085A8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BE4208-5BB4-7FD5-FDA5-AA5EB205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E92A7E-0C7B-D235-3737-13F93E6F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9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63BC0-0519-7DCC-23BF-6EED6E86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B250D5-DB23-0DBE-A4C4-BE75F992D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B8924-4F9E-0B28-2E49-D4779B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9B8AD-BE9C-C570-6313-6BC623B7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ECEC0-E503-F42A-721F-9652212C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169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A8456-7BE8-0E43-D41A-9015CFF1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8FCAC-CC30-BEED-4AAC-B65A517B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9165D9-CE81-DC6F-5DDE-0223A1784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530976-B35C-4B39-F19F-1DAEEF1C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54137C-EC95-B209-8B4B-3A3BB6C8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4DCA77-E72F-1C08-0E08-27684AF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6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60D6C-8BE7-4BB0-4B9A-F9CE32AA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C71064-C517-D508-6766-721F031B0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7ABE53-03F4-C4BF-3BC4-BD138DBE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B7510E-BA4D-00AB-4700-D45CDFC6D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DA6E04-367D-2DD6-4C6F-8906437B1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488231-4316-B716-4321-733C68FA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D254BB-8860-4F0A-55FB-866E27CD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929EAF-AB89-435A-5976-38237DE4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B87BB-231B-27E4-0953-FF25A4A2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18FB1AF-0E39-4638-E1B7-2438466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3814A2-77F6-4EEE-E919-EB2711FC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45D99F-2EB4-46A4-7D3A-7364239E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691DFF-76E3-31D1-BA90-A92C4AF8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BCABE6F-C5DB-F304-BE8A-1AF150C8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7D6683-10F7-717C-55CD-8ECA3B6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0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5131-69FB-6181-F8BC-20B95035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E6446-9B02-4823-B32A-A5FFCF5E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BE5A3C-9B52-890B-303C-EED0C5E4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4A60EB-268B-DD71-692C-681D26A5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F02B6-F8B4-76A4-64B4-6381B0F6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7008-635D-697E-A2BC-14086768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3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E345E-13F0-0AA6-3DB2-C76D0444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D6BB41-603F-973C-2E73-592EE360E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A5BD6F-6F90-B6E2-7D19-CF2ABF886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AC80E2-863D-584D-5FEC-D7E397DB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6F8BD1-A1E6-60B8-0E91-52938DA0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6A7784-359E-B960-5BCD-30FE5FE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6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787231-5ACE-5C0E-9862-43258BD4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40939-401D-FDF2-C14E-27CB545F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CECBB0-6588-C375-D769-B6B408C67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DC54-2ED6-4B61-AABC-18ADD730ED57}" type="datetimeFigureOut">
              <a:rPr lang="zh-TW" altLang="en-US" smtClean="0"/>
              <a:t>2024/1/19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F36E2A-CE65-19F2-6849-A4A52D973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5E8365-C708-4CB2-5BFD-6C5019254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2BF9C-C292-4180-AF5B-77B3BD4D04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9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il.com/dd/docs/datashts/atmel/at89s51_ds.pd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a9NyU-VCZ4&amp;t=359s" TargetMode="External"/><Relationship Id="rId4" Type="http://schemas.openxmlformats.org/officeDocument/2006/relationships/hyperlink" Target="https://mischianti.org/images-to-byte-array-online-converter-cpp-arduin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jpeg"/><Relationship Id="rId7" Type="http://schemas.microsoft.com/office/2007/relationships/hdphoto" Target="../media/hdphoto7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AB2CBB2-7906-B496-2562-1E8B5269CAB3}"/>
              </a:ext>
            </a:extLst>
          </p:cNvPr>
          <p:cNvSpPr txBox="1"/>
          <p:nvPr/>
        </p:nvSpPr>
        <p:spPr>
          <a:xfrm>
            <a:off x="1821180" y="5364137"/>
            <a:ext cx="8549640" cy="122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微處理機導論期末專題</a:t>
            </a:r>
            <a:endParaRPr lang="en-US" altLang="zh-TW" sz="2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學號：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109033121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姓名：陳靜</a:t>
            </a:r>
          </a:p>
        </p:txBody>
      </p:sp>
      <p:pic>
        <p:nvPicPr>
          <p:cNvPr id="11266" name="Picture 2" descr="Angry Birds 2 | Angry Birds">
            <a:extLst>
              <a:ext uri="{FF2B5EF4-FFF2-40B4-BE49-F238E27FC236}">
                <a16:creationId xmlns:a16="http://schemas.microsoft.com/office/drawing/2014/main" id="{A57FC812-9DAC-F360-C579-AFE09857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1" y="-94447"/>
            <a:ext cx="11398238" cy="52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ry Birds Logos | Angry Birds Wiki | Fandom">
            <a:extLst>
              <a:ext uri="{FF2B5EF4-FFF2-40B4-BE49-F238E27FC236}">
                <a16:creationId xmlns:a16="http://schemas.microsoft.com/office/drawing/2014/main" id="{30E28B2A-A7D1-01BF-9BE2-C3C1292BF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17708"/>
          <a:stretch/>
        </p:blipFill>
        <p:spPr bwMode="auto">
          <a:xfrm>
            <a:off x="1333500" y="3105590"/>
            <a:ext cx="9525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6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9BDA2B85-8FEA-82C7-4ABA-ADB39BB7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245499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軟體架構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2AD0DA-748D-417D-EE73-2252D4A08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6"/>
          <a:stretch/>
        </p:blipFill>
        <p:spPr>
          <a:xfrm>
            <a:off x="915510" y="1571062"/>
            <a:ext cx="4301649" cy="45584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6777EE-F1CC-1BD2-474F-A74DEDF1BA1F}"/>
              </a:ext>
            </a:extLst>
          </p:cNvPr>
          <p:cNvSpPr txBox="1"/>
          <p:nvPr/>
        </p:nvSpPr>
        <p:spPr>
          <a:xfrm>
            <a:off x="5943599" y="1571062"/>
            <a:ext cx="5521961" cy="168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while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loop 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中檢查當前的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 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主畫面、設定、遊戲畫面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，並執行對應的控制流程。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71488E-169A-70AE-4306-AD68E7A59D14}"/>
              </a:ext>
            </a:extLst>
          </p:cNvPr>
          <p:cNvSpPr txBox="1"/>
          <p:nvPr/>
        </p:nvSpPr>
        <p:spPr>
          <a:xfrm>
            <a:off x="5943599" y="4921757"/>
            <a:ext cx="5521961" cy="78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例如：在主畫面選擇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”Setting”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按下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enter 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鍵，更新畫面為設定畫面，並改變變數 </a:t>
            </a:r>
            <a:r>
              <a:rPr lang="en-US" altLang="zh-TW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”cur_state”</a:t>
            </a:r>
            <a:r>
              <a:rPr lang="zh-TW" altLang="en-US" sz="16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，以執行對應的控制程式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B87EA4-D852-D0A7-3467-F5AFF53B3AE4}"/>
              </a:ext>
            </a:extLst>
          </p:cNvPr>
          <p:cNvSpPr txBox="1"/>
          <p:nvPr/>
        </p:nvSpPr>
        <p:spPr>
          <a:xfrm>
            <a:off x="5943599" y="3429000"/>
            <a:ext cx="5444651" cy="113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在特定的按鍵行為切換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，並展示新頁面。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 descr="Red | Angry Birds Wiki | Fandom">
            <a:extLst>
              <a:ext uri="{FF2B5EF4-FFF2-40B4-BE49-F238E27FC236}">
                <a16:creationId xmlns:a16="http://schemas.microsoft.com/office/drawing/2014/main" id="{D287EC74-7F88-3FD7-CC67-867E5EFA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201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2EFDB504-70A9-DFC6-A935-3A384405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程式架構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0928F2-8FEF-6AE1-6CE6-73FFA366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40"/>
          <a:stretch/>
        </p:blipFill>
        <p:spPr>
          <a:xfrm>
            <a:off x="2860672" y="3032127"/>
            <a:ext cx="2859741" cy="2688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1FD12C-5188-1405-32E5-2870AF83A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1" r="10738"/>
          <a:stretch/>
        </p:blipFill>
        <p:spPr>
          <a:xfrm>
            <a:off x="6131858" y="3032127"/>
            <a:ext cx="2859741" cy="26945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74FE6-7688-CDDC-A5E8-1EE53BBD959E}"/>
              </a:ext>
            </a:extLst>
          </p:cNvPr>
          <p:cNvSpPr txBox="1"/>
          <p:nvPr/>
        </p:nvSpPr>
        <p:spPr>
          <a:xfrm>
            <a:off x="838200" y="1789322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OLED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一次僅能由一個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進行控制，因此在開始進行控制前需呼叫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I2C_Start()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函式，進行初始化。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當沒有要使用時，需要使用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I2C_Stop()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函式停止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通訊介面，以利另一個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進行控制。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D8C494-1405-BC64-19B0-49AAB573053A}"/>
              </a:ext>
            </a:extLst>
          </p:cNvPr>
          <p:cNvSpPr txBox="1"/>
          <p:nvPr/>
        </p:nvSpPr>
        <p:spPr>
          <a:xfrm>
            <a:off x="838200" y="6000095"/>
            <a:ext cx="10515600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上兩個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function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LAB3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中所提供的函式庫。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Picture 2" descr="Red | Angry Birds Wiki | Fandom">
            <a:extLst>
              <a:ext uri="{FF2B5EF4-FFF2-40B4-BE49-F238E27FC236}">
                <a16:creationId xmlns:a16="http://schemas.microsoft.com/office/drawing/2014/main" id="{223E966B-5ADF-397D-000B-F8FDB67C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82" y="4725906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040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F488846F-3898-CB78-D51D-ADBD6E9C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程式架構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65C7EE9-5610-D218-E1DB-78F235BC4393}"/>
              </a:ext>
            </a:extLst>
          </p:cNvPr>
          <p:cNvGrpSpPr/>
          <p:nvPr/>
        </p:nvGrpSpPr>
        <p:grpSpPr>
          <a:xfrm>
            <a:off x="8495072" y="2698188"/>
            <a:ext cx="2313300" cy="2234870"/>
            <a:chOff x="531324" y="2163489"/>
            <a:chExt cx="2313300" cy="2234870"/>
          </a:xfrm>
        </p:grpSpPr>
        <p:pic>
          <p:nvPicPr>
            <p:cNvPr id="26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6E93CA9A-98FF-066D-6AEB-6A3DAED002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15" t="25142" r="37111" b="48720"/>
            <a:stretch/>
          </p:blipFill>
          <p:spPr bwMode="auto">
            <a:xfrm>
              <a:off x="1359711" y="2163489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61724C40-BE4C-09DA-1F33-BEACA01E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6" t="51589" r="10370" b="22273"/>
            <a:stretch/>
          </p:blipFill>
          <p:spPr bwMode="auto">
            <a:xfrm>
              <a:off x="2160905" y="2938230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256B8B41-0C9F-D03D-D14B-52E401221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5" t="51095" r="36851" b="22767"/>
            <a:stretch/>
          </p:blipFill>
          <p:spPr bwMode="auto">
            <a:xfrm>
              <a:off x="1359711" y="3712971"/>
              <a:ext cx="683719" cy="685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Computer keyboard navigation buttons: up, down, left, right. Isolated  vector icons of arrows. Internet browsing design elements. Stock Vector |  Adobe Stock">
              <a:extLst>
                <a:ext uri="{FF2B5EF4-FFF2-40B4-BE49-F238E27FC236}">
                  <a16:creationId xmlns:a16="http://schemas.microsoft.com/office/drawing/2014/main" id="{7DBC5BB1-428A-337A-126D-8E397163DA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800" y1="36300" x2="50400" y2="37500"/>
                          <a14:foregroundMark x1="22400" y1="64700" x2="22400" y2="64700"/>
                          <a14:foregroundMark x1="12800" y1="64100" x2="12800" y2="64100"/>
                          <a14:foregroundMark x1="23500" y1="53900" x2="24200" y2="54100"/>
                          <a14:foregroundMark x1="34400" y1="57500" x2="34400" y2="57500"/>
                          <a14:foregroundMark x1="29300" y1="76000" x2="29300" y2="76000"/>
                          <a14:foregroundMark x1="30600" y1="76000" x2="30600" y2="76000"/>
                          <a14:foregroundMark x1="43900" y1="68900" x2="43900" y2="68900"/>
                          <a14:foregroundMark x1="38900" y1="64400" x2="38900" y2="64400"/>
                          <a14:foregroundMark x1="45300" y1="53800" x2="45300" y2="53800"/>
                          <a14:foregroundMark x1="61300" y1="60300" x2="61300" y2="60300"/>
                          <a14:foregroundMark x1="53300" y1="75100" x2="53300" y2="75100"/>
                          <a14:foregroundMark x1="65000" y1="64100" x2="78100" y2="67700"/>
                          <a14:foregroundMark x1="87200" y1="65900" x2="87200" y2="65900"/>
                          <a14:foregroundMark x1="77300" y1="75100" x2="77300" y2="75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3" t="50963" r="63185" b="21489"/>
            <a:stretch/>
          </p:blipFill>
          <p:spPr bwMode="auto">
            <a:xfrm>
              <a:off x="531324" y="2938230"/>
              <a:ext cx="710912" cy="72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9818FFC-041B-AF18-007C-E01B44359AE2}"/>
                </a:ext>
              </a:extLst>
            </p:cNvPr>
            <p:cNvGrpSpPr/>
            <p:nvPr/>
          </p:nvGrpSpPr>
          <p:grpSpPr>
            <a:xfrm>
              <a:off x="1359711" y="2938230"/>
              <a:ext cx="683719" cy="685388"/>
              <a:chOff x="5379719" y="3247267"/>
              <a:chExt cx="1270000" cy="1273101"/>
            </a:xfrm>
          </p:grpSpPr>
          <p:pic>
            <p:nvPicPr>
              <p:cNvPr id="3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BF78101-3645-6D26-A35F-969D27F4A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5379719" y="3247267"/>
                <a:ext cx="1270000" cy="1273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48" name="橢圓 2047">
                <a:extLst>
                  <a:ext uri="{FF2B5EF4-FFF2-40B4-BE49-F238E27FC236}">
                    <a16:creationId xmlns:a16="http://schemas.microsoft.com/office/drawing/2014/main" id="{C822FC70-973C-0D04-9405-79DA10CD51A9}"/>
                  </a:ext>
                </a:extLst>
              </p:cNvPr>
              <p:cNvSpPr/>
              <p:nvPr/>
            </p:nvSpPr>
            <p:spPr>
              <a:xfrm>
                <a:off x="5760719" y="3631817"/>
                <a:ext cx="504000" cy="504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D0612D-C83F-F71A-717B-2F8A54E51FF1}"/>
              </a:ext>
            </a:extLst>
          </p:cNvPr>
          <p:cNvSpPr txBox="1"/>
          <p:nvPr/>
        </p:nvSpPr>
        <p:spPr>
          <a:xfrm>
            <a:off x="1037684" y="3178273"/>
            <a:ext cx="6419705" cy="113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各控制流程函式中主要為判斷按鈕是否按下，並執行相對應的行為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改變 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上的顯示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Picture 2" descr="Red | Angry Birds Wiki | Fandom">
            <a:extLst>
              <a:ext uri="{FF2B5EF4-FFF2-40B4-BE49-F238E27FC236}">
                <a16:creationId xmlns:a16="http://schemas.microsoft.com/office/drawing/2014/main" id="{1205323A-6127-FB65-EA32-0F631FDE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991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he Angry Birds Movie 2' Review: So Stupid, Yet So Funny - The New York  Times">
            <a:extLst>
              <a:ext uri="{FF2B5EF4-FFF2-40B4-BE49-F238E27FC236}">
                <a16:creationId xmlns:a16="http://schemas.microsoft.com/office/drawing/2014/main" id="{3AB342AE-11AA-AEB3-DC73-45839201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程式架構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5D073E-C1FE-6713-BD01-49EA97571D29}"/>
              </a:ext>
            </a:extLst>
          </p:cNvPr>
          <p:cNvSpPr txBox="1"/>
          <p:nvPr/>
        </p:nvSpPr>
        <p:spPr>
          <a:xfrm>
            <a:off x="838200" y="1977528"/>
            <a:ext cx="6172201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2" descr="Red | Angry Birds Wiki | Fandom">
            <a:extLst>
              <a:ext uri="{FF2B5EF4-FFF2-40B4-BE49-F238E27FC236}">
                <a16:creationId xmlns:a16="http://schemas.microsoft.com/office/drawing/2014/main" id="{87226C91-A746-0EA9-0033-6EE4E314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076" y="4820747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134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802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verything You Need to Know About 'Angry Birds' - Netflix Tudum">
            <a:extLst>
              <a:ext uri="{FF2B5EF4-FFF2-40B4-BE49-F238E27FC236}">
                <a16:creationId xmlns:a16="http://schemas.microsoft.com/office/drawing/2014/main" id="{DF847727-34C9-8992-9B4E-0ED61B3D5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9" r="25073"/>
          <a:stretch/>
        </p:blipFill>
        <p:spPr bwMode="auto">
          <a:xfrm>
            <a:off x="6230470" y="214312"/>
            <a:ext cx="5961529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DEC83-76CD-26EF-B4CF-DA81EBD8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上課講義、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講義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AT89S52 datasheet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https://www.keil.com/dd/docs/datashts/atmel/at89s51_ds.pdf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照片轉換為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byte array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https://mischianti.org/images-to-byte-array-online-converter-cpp-arduino/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RST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接線圖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6:00)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https://www.youtube.com/watch?v=za9NyU-VCZ4&amp;t=359s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194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d | Angry Birds">
            <a:extLst>
              <a:ext uri="{FF2B5EF4-FFF2-40B4-BE49-F238E27FC236}">
                <a16:creationId xmlns:a16="http://schemas.microsoft.com/office/drawing/2014/main" id="{3966C436-FF6C-23AD-A2C7-74904C222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37565" r="23292"/>
          <a:stretch/>
        </p:blipFill>
        <p:spPr bwMode="auto">
          <a:xfrm>
            <a:off x="110490" y="5495686"/>
            <a:ext cx="1160464" cy="11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ion Pigs/Small Pig | Angry Birds Wiki | Fandom">
            <a:extLst>
              <a:ext uri="{FF2B5EF4-FFF2-40B4-BE49-F238E27FC236}">
                <a16:creationId xmlns:a16="http://schemas.microsoft.com/office/drawing/2014/main" id="{44B9FCDB-B650-0E00-75AB-80B798FF9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10" y="5586025"/>
            <a:ext cx="1059180" cy="10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D5895-2B13-0E16-C97E-9B78B35FAD12}"/>
              </a:ext>
            </a:extLst>
          </p:cNvPr>
          <p:cNvSpPr txBox="1"/>
          <p:nvPr/>
        </p:nvSpPr>
        <p:spPr>
          <a:xfrm>
            <a:off x="574039" y="4172710"/>
            <a:ext cx="6172201" cy="110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 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利用兩變數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strength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和 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angle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angrybird 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射出路徑，若射出路徑與目標物 </a:t>
            </a:r>
            <a:r>
              <a:rPr lang="en-US" altLang="zh-TW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pig</a:t>
            </a:r>
            <a:r>
              <a:rPr lang="zh-TW" alt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交疊，可將目標物消除</a:t>
            </a:r>
            <a:endParaRPr lang="en-US" altLang="zh-TW" sz="1800" b="1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7F2797-2446-E333-5AB7-8C659C6F4A34}"/>
              </a:ext>
            </a:extLst>
          </p:cNvPr>
          <p:cNvSpPr txBox="1"/>
          <p:nvPr/>
        </p:nvSpPr>
        <p:spPr>
          <a:xfrm>
            <a:off x="574039" y="1858123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主畫面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選擇功能 ：</a:t>
            </a:r>
            <a:r>
              <a:rPr lang="zh-TW" alt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簡單模式、困難模式、設定</a:t>
            </a:r>
            <a:endParaRPr lang="en-US" altLang="zh-TW" b="1" u="sng" dirty="0">
              <a:solidFill>
                <a:schemeClr val="accent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2482-3FC0-641C-A340-0E53DB661555}"/>
              </a:ext>
            </a:extLst>
          </p:cNvPr>
          <p:cNvSpPr txBox="1"/>
          <p:nvPr/>
        </p:nvSpPr>
        <p:spPr>
          <a:xfrm>
            <a:off x="574039" y="3015416"/>
            <a:ext cx="6096000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設定  </a:t>
            </a:r>
            <a:r>
              <a:rPr lang="zh-TW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調整 打開／關閉 音效、音量大小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(0~3)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1EE8AEE-FB6C-A641-A3A6-FA6650671B84}"/>
              </a:ext>
            </a:extLst>
          </p:cNvPr>
          <p:cNvSpPr/>
          <p:nvPr/>
        </p:nvSpPr>
        <p:spPr>
          <a:xfrm>
            <a:off x="6473190" y="1772809"/>
            <a:ext cx="2468880" cy="1662590"/>
          </a:xfrm>
          <a:prstGeom prst="roundRect">
            <a:avLst>
              <a:gd name="adj" fmla="val 11167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CE6CC5E-7BA5-B97A-38D4-30AC8181D773}"/>
              </a:ext>
            </a:extLst>
          </p:cNvPr>
          <p:cNvSpPr/>
          <p:nvPr/>
        </p:nvSpPr>
        <p:spPr>
          <a:xfrm>
            <a:off x="9359900" y="1772809"/>
            <a:ext cx="2468880" cy="1662590"/>
          </a:xfrm>
          <a:prstGeom prst="roundRect">
            <a:avLst>
              <a:gd name="adj" fmla="val 8111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409C43C-E95D-F4F1-7D09-1D9D196F5F59}"/>
              </a:ext>
            </a:extLst>
          </p:cNvPr>
          <p:cNvSpPr/>
          <p:nvPr/>
        </p:nvSpPr>
        <p:spPr>
          <a:xfrm>
            <a:off x="7943850" y="3918385"/>
            <a:ext cx="2468880" cy="1662590"/>
          </a:xfrm>
          <a:prstGeom prst="roundRect">
            <a:avLst>
              <a:gd name="adj" fmla="val 6889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AC2F3D3-1B07-7FC1-58C9-C50D00A0A83C}"/>
              </a:ext>
            </a:extLst>
          </p:cNvPr>
          <p:cNvSpPr txBox="1">
            <a:spLocks/>
          </p:cNvSpPr>
          <p:nvPr/>
        </p:nvSpPr>
        <p:spPr>
          <a:xfrm>
            <a:off x="568691" y="2616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專題功能皆為自行完成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803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1" y="261611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遊戲功能簡介</a:t>
            </a:r>
          </a:p>
        </p:txBody>
      </p:sp>
      <p:pic>
        <p:nvPicPr>
          <p:cNvPr id="2050" name="Picture 2" descr="Angry Birds - Free Prezi Template - YouTube">
            <a:extLst>
              <a:ext uri="{FF2B5EF4-FFF2-40B4-BE49-F238E27FC236}">
                <a16:creationId xmlns:a16="http://schemas.microsoft.com/office/drawing/2014/main" id="{CDF61B81-2882-2DE8-5CAE-4B68B3273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22" l="1328" r="98594">
                        <a14:foregroundMark x1="1250" y1="94167" x2="8906" y2="92639"/>
                        <a14:foregroundMark x1="8906" y1="92639" x2="38672" y2="93889"/>
                        <a14:foregroundMark x1="38672" y1="93889" x2="91094" y2="92917"/>
                        <a14:foregroundMark x1="91094" y1="92917" x2="93281" y2="93056"/>
                        <a14:foregroundMark x1="6094" y1="96250" x2="56563" y2="98750"/>
                        <a14:foregroundMark x1="56563" y1="98750" x2="96406" y2="96389"/>
                        <a14:foregroundMark x1="1406" y1="91528" x2="6641" y2="96250"/>
                        <a14:foregroundMark x1="98594" y1="91111" x2="97891" y2="99722"/>
                        <a14:backgroundMark x1="28594" y1="35139" x2="25938" y2="45000"/>
                        <a14:backgroundMark x1="25938" y1="45000" x2="41797" y2="34583"/>
                        <a14:backgroundMark x1="41797" y1="34583" x2="50234" y2="37222"/>
                        <a14:backgroundMark x1="50234" y1="37222" x2="49141" y2="40417"/>
                        <a14:backgroundMark x1="26641" y1="37361" x2="12109" y2="53056"/>
                        <a14:backgroundMark x1="20469" y1="48611" x2="28516" y2="62500"/>
                        <a14:backgroundMark x1="18359" y1="60278" x2="19531" y2="80278"/>
                        <a14:backgroundMark x1="14609" y1="79167" x2="23281" y2="84028"/>
                        <a14:backgroundMark x1="17344" y1="83333" x2="19375" y2="84444"/>
                        <a14:backgroundMark x1="5234" y1="71389" x2="32031" y2="72917"/>
                        <a14:backgroundMark x1="32031" y1="72917" x2="93281" y2="65833"/>
                        <a14:backgroundMark x1="93281" y1="65833" x2="93516" y2="65833"/>
                        <a14:backgroundMark x1="77891" y1="70694" x2="92109" y2="74722"/>
                        <a14:backgroundMark x1="90234" y1="76389" x2="51641" y2="77083"/>
                        <a14:backgroundMark x1="3984" y1="84028" x2="48281" y2="87500"/>
                        <a14:backgroundMark x1="48281" y1="87500" x2="81484" y2="85972"/>
                        <a14:backgroundMark x1="81484" y1="85972" x2="91641" y2="86111"/>
                        <a14:backgroundMark x1="91641" y1="86111" x2="96250" y2="8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623"/>
          <a:stretch/>
        </p:blipFill>
        <p:spPr bwMode="auto">
          <a:xfrm>
            <a:off x="0" y="6420643"/>
            <a:ext cx="12192000" cy="4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4" name="群組 2053">
            <a:extLst>
              <a:ext uri="{FF2B5EF4-FFF2-40B4-BE49-F238E27FC236}">
                <a16:creationId xmlns:a16="http://schemas.microsoft.com/office/drawing/2014/main" id="{EA1BBF39-8079-8AD6-5B42-9C4539E662BE}"/>
              </a:ext>
            </a:extLst>
          </p:cNvPr>
          <p:cNvGrpSpPr/>
          <p:nvPr/>
        </p:nvGrpSpPr>
        <p:grpSpPr>
          <a:xfrm>
            <a:off x="1381443" y="1690688"/>
            <a:ext cx="2413009" cy="4013577"/>
            <a:chOff x="800865" y="1820795"/>
            <a:chExt cx="2413009" cy="401357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4E39EE4-F0A7-0836-0670-9AE61EE47892}"/>
                </a:ext>
              </a:extLst>
            </p:cNvPr>
            <p:cNvGrpSpPr/>
            <p:nvPr/>
          </p:nvGrpSpPr>
          <p:grpSpPr>
            <a:xfrm>
              <a:off x="1666587" y="1820795"/>
              <a:ext cx="683719" cy="2234870"/>
              <a:chOff x="1359711" y="2163489"/>
              <a:chExt cx="683719" cy="2234870"/>
            </a:xfrm>
          </p:grpSpPr>
          <p:pic>
            <p:nvPicPr>
              <p:cNvPr id="819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16DF43CB-96B2-88D9-B20F-3556DD10D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8AB683B5-D5EF-D675-EA3A-EBC4CAFED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A583AB9F-EC7C-94B3-5834-4BF1B200ACBA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1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0BD9B1E-9E73-9863-AFB5-F5B4CAFB8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13B9D81D-E8F7-B46C-552B-96F7B3F2C3F0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051" name="文字方塊 2050">
              <a:extLst>
                <a:ext uri="{FF2B5EF4-FFF2-40B4-BE49-F238E27FC236}">
                  <a16:creationId xmlns:a16="http://schemas.microsoft.com/office/drawing/2014/main" id="{09B9C2F9-5F79-6631-B1B9-BAEEB68428D5}"/>
                </a:ext>
              </a:extLst>
            </p:cNvPr>
            <p:cNvSpPr txBox="1"/>
            <p:nvPr/>
          </p:nvSpPr>
          <p:spPr>
            <a:xfrm>
              <a:off x="800865" y="4546455"/>
              <a:ext cx="2413009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主畫面</a:t>
              </a:r>
              <a:endPara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上、下切換功能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中間選擇功能</a:t>
              </a:r>
            </a:p>
          </p:txBody>
        </p:sp>
      </p:grpSp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16BC46E3-4D9B-CFB7-05E8-A05D2B6135CB}"/>
              </a:ext>
            </a:extLst>
          </p:cNvPr>
          <p:cNvGrpSpPr/>
          <p:nvPr/>
        </p:nvGrpSpPr>
        <p:grpSpPr>
          <a:xfrm>
            <a:off x="4684693" y="1660642"/>
            <a:ext cx="3088310" cy="4225909"/>
            <a:chOff x="4539438" y="1816212"/>
            <a:chExt cx="3088310" cy="422590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7F17D72-9CD0-E403-8CF9-5788D30CD3A4}"/>
                </a:ext>
              </a:extLst>
            </p:cNvPr>
            <p:cNvGrpSpPr/>
            <p:nvPr/>
          </p:nvGrpSpPr>
          <p:grpSpPr>
            <a:xfrm>
              <a:off x="4852849" y="1816212"/>
              <a:ext cx="2313300" cy="2234870"/>
              <a:chOff x="531324" y="2163489"/>
              <a:chExt cx="2313300" cy="2234870"/>
            </a:xfrm>
          </p:grpSpPr>
          <p:pic>
            <p:nvPicPr>
              <p:cNvPr id="1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D9A93D9F-71C7-3436-83AB-21AD0BC03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38D0A1-0F49-36D5-BBF6-A30961219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534F024E-92A6-F483-B1FD-86C565852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B96EB8B8-1EA8-0FC5-50F5-C606A50A9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EFA1E70C-30C7-74D3-3485-73F045540FB4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23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ADC4CBB-D56D-142B-3E6F-1CC9DB33E4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47A0A8D7-F132-EAF0-0BB6-305009568DEC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052" name="文字方塊 2051">
              <a:extLst>
                <a:ext uri="{FF2B5EF4-FFF2-40B4-BE49-F238E27FC236}">
                  <a16:creationId xmlns:a16="http://schemas.microsoft.com/office/drawing/2014/main" id="{965C5B9D-7FEE-19F2-A130-EEEFDDCFD1E8}"/>
                </a:ext>
              </a:extLst>
            </p:cNvPr>
            <p:cNvSpPr txBox="1"/>
            <p:nvPr/>
          </p:nvSpPr>
          <p:spPr>
            <a:xfrm>
              <a:off x="4539438" y="4338706"/>
              <a:ext cx="3088310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設定畫面</a:t>
              </a:r>
              <a:endPara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上、下切換調整選項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左、右調整音量大小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中間回到主畫面</a:t>
              </a:r>
            </a:p>
          </p:txBody>
        </p:sp>
      </p:grpSp>
      <p:grpSp>
        <p:nvGrpSpPr>
          <p:cNvPr id="2056" name="群組 2055">
            <a:extLst>
              <a:ext uri="{FF2B5EF4-FFF2-40B4-BE49-F238E27FC236}">
                <a16:creationId xmlns:a16="http://schemas.microsoft.com/office/drawing/2014/main" id="{4F9AD71D-98D0-ED73-93DB-5D99C7B1B8C4}"/>
              </a:ext>
            </a:extLst>
          </p:cNvPr>
          <p:cNvGrpSpPr/>
          <p:nvPr/>
        </p:nvGrpSpPr>
        <p:grpSpPr>
          <a:xfrm>
            <a:off x="8663245" y="1690688"/>
            <a:ext cx="2629768" cy="4195863"/>
            <a:chOff x="8714739" y="1816212"/>
            <a:chExt cx="2629768" cy="4195863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65C7EE9-5610-D218-E1DB-78F235BC4393}"/>
                </a:ext>
              </a:extLst>
            </p:cNvPr>
            <p:cNvGrpSpPr/>
            <p:nvPr/>
          </p:nvGrpSpPr>
          <p:grpSpPr>
            <a:xfrm>
              <a:off x="8724786" y="1816212"/>
              <a:ext cx="2313300" cy="2234870"/>
              <a:chOff x="531324" y="2163489"/>
              <a:chExt cx="2313300" cy="2234870"/>
            </a:xfrm>
          </p:grpSpPr>
          <p:pic>
            <p:nvPicPr>
              <p:cNvPr id="26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E93CA9A-98FF-066D-6AEB-6A3DAED00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15" t="25142" r="37111" b="48720"/>
              <a:stretch/>
            </p:blipFill>
            <p:spPr bwMode="auto">
              <a:xfrm>
                <a:off x="1359711" y="2163489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61724C40-BE4C-09DA-1F33-BEACA01E2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56" t="51589" r="10370" b="22273"/>
              <a:stretch/>
            </p:blipFill>
            <p:spPr bwMode="auto">
              <a:xfrm>
                <a:off x="2160905" y="2938230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256B8B41-0C9F-D03D-D14B-52E401221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5" t="51095" r="36851" b="22767"/>
              <a:stretch/>
            </p:blipFill>
            <p:spPr bwMode="auto">
              <a:xfrm>
                <a:off x="1359711" y="3712971"/>
                <a:ext cx="683719" cy="68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Computer keyboard navigation buttons: up, down, left, right. Isolated  vector icons of arrows. Internet browsing design elements. Stock Vector |  Adobe Stock">
                <a:extLst>
                  <a:ext uri="{FF2B5EF4-FFF2-40B4-BE49-F238E27FC236}">
                    <a16:creationId xmlns:a16="http://schemas.microsoft.com/office/drawing/2014/main" id="{7DBC5BB1-428A-337A-126D-8E397163D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8800" y1="36300" x2="50400" y2="37500"/>
                            <a14:foregroundMark x1="22400" y1="64700" x2="22400" y2="64700"/>
                            <a14:foregroundMark x1="12800" y1="64100" x2="12800" y2="64100"/>
                            <a14:foregroundMark x1="23500" y1="53900" x2="24200" y2="54100"/>
                            <a14:foregroundMark x1="34400" y1="57500" x2="34400" y2="57500"/>
                            <a14:foregroundMark x1="29300" y1="76000" x2="29300" y2="76000"/>
                            <a14:foregroundMark x1="30600" y1="76000" x2="30600" y2="76000"/>
                            <a14:foregroundMark x1="43900" y1="68900" x2="43900" y2="68900"/>
                            <a14:foregroundMark x1="38900" y1="64400" x2="38900" y2="64400"/>
                            <a14:foregroundMark x1="45300" y1="53800" x2="45300" y2="53800"/>
                            <a14:foregroundMark x1="61300" y1="60300" x2="61300" y2="60300"/>
                            <a14:foregroundMark x1="53300" y1="75100" x2="53300" y2="75100"/>
                            <a14:foregroundMark x1="65000" y1="64100" x2="78100" y2="67700"/>
                            <a14:foregroundMark x1="87200" y1="65900" x2="87200" y2="65900"/>
                            <a14:foregroundMark x1="77300" y1="75100" x2="77300" y2="751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3" t="50963" r="63185" b="21489"/>
              <a:stretch/>
            </p:blipFill>
            <p:spPr bwMode="auto">
              <a:xfrm>
                <a:off x="531324" y="2938230"/>
                <a:ext cx="710912" cy="7223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9818FFC-041B-AF18-007C-E01B44359AE2}"/>
                  </a:ext>
                </a:extLst>
              </p:cNvPr>
              <p:cNvGrpSpPr/>
              <p:nvPr/>
            </p:nvGrpSpPr>
            <p:grpSpPr>
              <a:xfrm>
                <a:off x="1359711" y="2938230"/>
                <a:ext cx="683719" cy="685388"/>
                <a:chOff x="5379719" y="3247267"/>
                <a:chExt cx="1270000" cy="1273101"/>
              </a:xfrm>
            </p:grpSpPr>
            <p:pic>
              <p:nvPicPr>
                <p:cNvPr id="31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BF78101-3645-6D26-A35F-969D27F4A8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5379719" y="3247267"/>
                  <a:ext cx="1270000" cy="1273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48" name="橢圓 2047">
                  <a:extLst>
                    <a:ext uri="{FF2B5EF4-FFF2-40B4-BE49-F238E27FC236}">
                      <a16:creationId xmlns:a16="http://schemas.microsoft.com/office/drawing/2014/main" id="{C822FC70-973C-0D04-9405-79DA10CD51A9}"/>
                    </a:ext>
                  </a:extLst>
                </p:cNvPr>
                <p:cNvSpPr/>
                <p:nvPr/>
              </p:nvSpPr>
              <p:spPr>
                <a:xfrm>
                  <a:off x="5760719" y="3631817"/>
                  <a:ext cx="504000" cy="504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053" name="文字方塊 2052">
              <a:extLst>
                <a:ext uri="{FF2B5EF4-FFF2-40B4-BE49-F238E27FC236}">
                  <a16:creationId xmlns:a16="http://schemas.microsoft.com/office/drawing/2014/main" id="{9BC34EE7-EA6E-6C82-062D-05171BF11302}"/>
                </a:ext>
              </a:extLst>
            </p:cNvPr>
            <p:cNvSpPr txBox="1"/>
            <p:nvPr/>
          </p:nvSpPr>
          <p:spPr>
            <a:xfrm>
              <a:off x="8714739" y="4308660"/>
              <a:ext cx="2629768" cy="1703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u="sng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遊戲</a:t>
              </a:r>
              <a:endPara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上、下調整角度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左、右調整力量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中間射出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angrybird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Picture 4" descr="Red | Angry Birds">
            <a:extLst>
              <a:ext uri="{FF2B5EF4-FFF2-40B4-BE49-F238E27FC236}">
                <a16:creationId xmlns:a16="http://schemas.microsoft.com/office/drawing/2014/main" id="{75ADE0E1-DEE4-3ED5-E93F-5754F1685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t="37565" r="23292"/>
          <a:stretch/>
        </p:blipFill>
        <p:spPr bwMode="auto">
          <a:xfrm>
            <a:off x="110490" y="5495686"/>
            <a:ext cx="1160464" cy="11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inion Pigs/Small Pig | Angry Birds Wiki | Fandom">
            <a:extLst>
              <a:ext uri="{FF2B5EF4-FFF2-40B4-BE49-F238E27FC236}">
                <a16:creationId xmlns:a16="http://schemas.microsoft.com/office/drawing/2014/main" id="{39F2BAFB-1A3A-37DC-6DD9-176DE55D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330" y="5646426"/>
            <a:ext cx="1059180" cy="10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857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ngry Birds VR: Isle of Pigs (English, Korean, Japanese)">
            <a:extLst>
              <a:ext uri="{FF2B5EF4-FFF2-40B4-BE49-F238E27FC236}">
                <a16:creationId xmlns:a16="http://schemas.microsoft.com/office/drawing/2014/main" id="{CBD60A8C-ED4B-4228-9E80-958B3ED9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33" y="144778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系統架構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元件功能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通訊介面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055" name="群組 2054">
            <a:extLst>
              <a:ext uri="{FF2B5EF4-FFF2-40B4-BE49-F238E27FC236}">
                <a16:creationId xmlns:a16="http://schemas.microsoft.com/office/drawing/2014/main" id="{E73EE947-77A8-DEDB-4544-9BB85FA314DE}"/>
              </a:ext>
            </a:extLst>
          </p:cNvPr>
          <p:cNvGrpSpPr/>
          <p:nvPr/>
        </p:nvGrpSpPr>
        <p:grpSpPr>
          <a:xfrm>
            <a:off x="714367" y="2533096"/>
            <a:ext cx="10801626" cy="3538532"/>
            <a:chOff x="714367" y="2533096"/>
            <a:chExt cx="10801626" cy="353853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54E8C19E-8A18-3C66-B00A-FE94A022BBE3}"/>
                </a:ext>
              </a:extLst>
            </p:cNvPr>
            <p:cNvGrpSpPr/>
            <p:nvPr/>
          </p:nvGrpSpPr>
          <p:grpSpPr>
            <a:xfrm>
              <a:off x="3253987" y="2589054"/>
              <a:ext cx="5731035" cy="411402"/>
              <a:chOff x="3275806" y="2278102"/>
              <a:chExt cx="5731035" cy="411402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604926E3-45D5-9FE7-6052-810FB600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06" y="2689504"/>
                <a:ext cx="5731035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1FCE66-0BA2-5591-F991-EABB02CFBB44}"/>
                  </a:ext>
                </a:extLst>
              </p:cNvPr>
              <p:cNvSpPr txBox="1"/>
              <p:nvPr/>
            </p:nvSpPr>
            <p:spPr>
              <a:xfrm>
                <a:off x="5704442" y="2278102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C000"/>
                    </a:solidFill>
                  </a:rPr>
                  <a:t>UART</a:t>
                </a:r>
                <a:endParaRPr lang="zh-TW" altLang="en-US" b="1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2051" name="群組 2050">
              <a:extLst>
                <a:ext uri="{FF2B5EF4-FFF2-40B4-BE49-F238E27FC236}">
                  <a16:creationId xmlns:a16="http://schemas.microsoft.com/office/drawing/2014/main" id="{73AAA7D3-776C-CBC4-21E6-D37488C149CD}"/>
                </a:ext>
              </a:extLst>
            </p:cNvPr>
            <p:cNvGrpSpPr/>
            <p:nvPr/>
          </p:nvGrpSpPr>
          <p:grpSpPr>
            <a:xfrm>
              <a:off x="714367" y="2533096"/>
              <a:ext cx="2693306" cy="3538532"/>
              <a:chOff x="714367" y="2367084"/>
              <a:chExt cx="2693306" cy="353853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0E5E67B4-65D2-A9AD-40A1-FB156AB68951}"/>
                  </a:ext>
                </a:extLst>
              </p:cNvPr>
              <p:cNvSpPr/>
              <p:nvPr/>
            </p:nvSpPr>
            <p:spPr>
              <a:xfrm>
                <a:off x="876700" y="2367084"/>
                <a:ext cx="2368640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KT89S51</a:t>
                </a:r>
                <a:r>
                  <a:rPr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實驗板</a:t>
                </a:r>
                <a:endParaRPr lang="en-US" altLang="zh-TW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0EB462D-F59B-CF89-9760-C62F27951782}"/>
                  </a:ext>
                </a:extLst>
              </p:cNvPr>
              <p:cNvSpPr txBox="1"/>
              <p:nvPr/>
            </p:nvSpPr>
            <p:spPr>
              <a:xfrm>
                <a:off x="71436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主畫面、設定控制</a:t>
                </a:r>
              </a:p>
            </p:txBody>
          </p:sp>
        </p:grpSp>
        <p:grpSp>
          <p:nvGrpSpPr>
            <p:cNvPr id="2052" name="群組 2051">
              <a:extLst>
                <a:ext uri="{FF2B5EF4-FFF2-40B4-BE49-F238E27FC236}">
                  <a16:creationId xmlns:a16="http://schemas.microsoft.com/office/drawing/2014/main" id="{66B34125-5873-8544-5C5A-4131BD04E786}"/>
                </a:ext>
              </a:extLst>
            </p:cNvPr>
            <p:cNvGrpSpPr/>
            <p:nvPr/>
          </p:nvGrpSpPr>
          <p:grpSpPr>
            <a:xfrm>
              <a:off x="8822687" y="2533096"/>
              <a:ext cx="2693306" cy="3538532"/>
              <a:chOff x="8822687" y="2367084"/>
              <a:chExt cx="2693306" cy="3538532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A90BF7CF-8DD4-BB76-67ED-A6EE5EC4C9DB}"/>
                  </a:ext>
                </a:extLst>
              </p:cNvPr>
              <p:cNvSpPr/>
              <p:nvPr/>
            </p:nvSpPr>
            <p:spPr>
              <a:xfrm>
                <a:off x="8985021" y="2367084"/>
                <a:ext cx="2368639" cy="3538532"/>
              </a:xfrm>
              <a:prstGeom prst="roundRect">
                <a:avLst>
                  <a:gd name="adj" fmla="val 9467"/>
                </a:avLst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AT89S52</a:t>
                </a:r>
              </a:p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CFFD16B-ADC8-69E3-881D-40E29BFEA34D}"/>
                  </a:ext>
                </a:extLst>
              </p:cNvPr>
              <p:cNvSpPr txBox="1"/>
              <p:nvPr/>
            </p:nvSpPr>
            <p:spPr>
              <a:xfrm>
                <a:off x="8822687" y="4475340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遊戲控制、播放音樂</a:t>
                </a: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089FB17-C19A-CB1C-C225-85E2D046AEB2}"/>
                </a:ext>
              </a:extLst>
            </p:cNvPr>
            <p:cNvGrpSpPr/>
            <p:nvPr/>
          </p:nvGrpSpPr>
          <p:grpSpPr>
            <a:xfrm>
              <a:off x="3253987" y="3435416"/>
              <a:ext cx="5731035" cy="1213833"/>
              <a:chOff x="3275806" y="4570290"/>
              <a:chExt cx="5731035" cy="1213833"/>
            </a:xfrm>
          </p:grpSpPr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3BEA045-7819-E21C-7CAE-621FF110C0AF}"/>
                  </a:ext>
                </a:extLst>
              </p:cNvPr>
              <p:cNvSpPr/>
              <p:nvPr/>
            </p:nvSpPr>
            <p:spPr>
              <a:xfrm>
                <a:off x="4701323" y="4570290"/>
                <a:ext cx="2880000" cy="830747"/>
              </a:xfrm>
              <a:prstGeom prst="roundRect">
                <a:avLst>
                  <a:gd name="adj" fmla="val 11023"/>
                </a:avLst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SSD1306 </a:t>
                </a:r>
                <a:r>
                  <a:rPr lang="zh-TW" alt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OLED</a:t>
                </a:r>
                <a:endParaRPr lang="zh-TW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F391FBDF-E2E1-BD54-928C-1A08AFDF833A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3275806" y="4985664"/>
                <a:ext cx="1425517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33C99A0-E885-258E-AF8B-E82D45733D69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7581323" y="4985664"/>
                <a:ext cx="14255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94EE61-7001-48CE-42FF-B46779FABE23}"/>
                  </a:ext>
                </a:extLst>
              </p:cNvPr>
              <p:cNvSpPr txBox="1"/>
              <p:nvPr/>
            </p:nvSpPr>
            <p:spPr>
              <a:xfrm>
                <a:off x="3551683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54F2559-7E51-AB3C-61E6-8284D8DA8DF6}"/>
                  </a:ext>
                </a:extLst>
              </p:cNvPr>
              <p:cNvSpPr txBox="1"/>
              <p:nvPr/>
            </p:nvSpPr>
            <p:spPr>
              <a:xfrm>
                <a:off x="7857201" y="4570290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rgbClr val="FF0000"/>
                    </a:solidFill>
                  </a:rPr>
                  <a:t>I2C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BFD0FD7-C2AD-9C70-DB2B-BB3F9D9E6432}"/>
                  </a:ext>
                </a:extLst>
              </p:cNvPr>
              <p:cNvSpPr txBox="1"/>
              <p:nvPr/>
            </p:nvSpPr>
            <p:spPr>
              <a:xfrm>
                <a:off x="4794670" y="5414791"/>
                <a:ext cx="2693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顯示畫面</a:t>
                </a: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C2D8EFC-1E09-F77A-2012-1E4CE9509058}"/>
                </a:ext>
              </a:extLst>
            </p:cNvPr>
            <p:cNvGrpSpPr/>
            <p:nvPr/>
          </p:nvGrpSpPr>
          <p:grpSpPr>
            <a:xfrm>
              <a:off x="3251123" y="4881010"/>
              <a:ext cx="5719508" cy="1119808"/>
              <a:chOff x="3272942" y="4554347"/>
              <a:chExt cx="5719508" cy="1119808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2371F82-B0AE-491A-0AA8-EF99D9744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2942" y="5285641"/>
                <a:ext cx="5719508" cy="1"/>
              </a:xfrm>
              <a:prstGeom prst="line">
                <a:avLst/>
              </a:prstGeom>
              <a:ln w="5715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A7A1E04-36EB-1743-1BC7-467E09DF9CBE}"/>
                  </a:ext>
                </a:extLst>
              </p:cNvPr>
              <p:cNvGrpSpPr/>
              <p:nvPr/>
            </p:nvGrpSpPr>
            <p:grpSpPr>
              <a:xfrm>
                <a:off x="3901969" y="4951771"/>
                <a:ext cx="4475844" cy="722384"/>
                <a:chOff x="3901969" y="5020040"/>
                <a:chExt cx="4475844" cy="722384"/>
              </a:xfrm>
            </p:grpSpPr>
            <p:pic>
              <p:nvPicPr>
                <p:cNvPr id="8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61F46690-DB5F-3CF2-5F21-947F434FF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815" t="25142" r="37111" b="48720"/>
                <a:stretch/>
              </p:blipFill>
              <p:spPr bwMode="auto">
                <a:xfrm>
                  <a:off x="3901969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E6598F68-4324-3405-F824-82CCE3E34F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75" t="51095" r="36851" b="22767"/>
                <a:stretch/>
              </p:blipFill>
              <p:spPr bwMode="auto">
                <a:xfrm>
                  <a:off x="4843202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3E34C75C-D70F-2154-E582-DCDA41C05A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556" t="51589" r="10370" b="22273"/>
                <a:stretch/>
              </p:blipFill>
              <p:spPr bwMode="auto">
                <a:xfrm>
                  <a:off x="7694094" y="5038538"/>
                  <a:ext cx="683719" cy="685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6" descr="Computer keyboard navigation buttons: up, down, left, right. Isolated  vector icons of arrows. Internet browsing design elements. Stock Vector |  Adobe Stock">
                  <a:extLst>
                    <a:ext uri="{FF2B5EF4-FFF2-40B4-BE49-F238E27FC236}">
                      <a16:creationId xmlns:a16="http://schemas.microsoft.com/office/drawing/2014/main" id="{F0CF1138-B64C-9D06-15D3-9B7A348155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800" y1="36300" x2="50400" y2="37500"/>
                              <a14:foregroundMark x1="22400" y1="64700" x2="22400" y2="64700"/>
                              <a14:foregroundMark x1="12800" y1="64100" x2="12800" y2="64100"/>
                              <a14:foregroundMark x1="23500" y1="53900" x2="24200" y2="54100"/>
                              <a14:foregroundMark x1="34400" y1="57500" x2="34400" y2="57500"/>
                              <a14:foregroundMark x1="29300" y1="76000" x2="29300" y2="76000"/>
                              <a14:foregroundMark x1="30600" y1="76000" x2="30600" y2="76000"/>
                              <a14:foregroundMark x1="43900" y1="68900" x2="43900" y2="68900"/>
                              <a14:foregroundMark x1="38900" y1="64400" x2="38900" y2="64400"/>
                              <a14:foregroundMark x1="45300" y1="53800" x2="45300" y2="53800"/>
                              <a14:foregroundMark x1="61300" y1="60300" x2="61300" y2="60300"/>
                              <a14:foregroundMark x1="53300" y1="75100" x2="53300" y2="75100"/>
                              <a14:foregroundMark x1="65000" y1="64100" x2="78100" y2="67700"/>
                              <a14:foregroundMark x1="87200" y1="65900" x2="87200" y2="65900"/>
                              <a14:foregroundMark x1="77300" y1="75100" x2="77300" y2="751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03" t="50963" r="63185" b="21489"/>
                <a:stretch/>
              </p:blipFill>
              <p:spPr bwMode="auto">
                <a:xfrm>
                  <a:off x="5784435" y="5020040"/>
                  <a:ext cx="710912" cy="7223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AD56C3DA-78B6-DC17-B1F7-D2D1B16FFC0A}"/>
                    </a:ext>
                  </a:extLst>
                </p:cNvPr>
                <p:cNvGrpSpPr/>
                <p:nvPr/>
              </p:nvGrpSpPr>
              <p:grpSpPr>
                <a:xfrm>
                  <a:off x="6752861" y="5038538"/>
                  <a:ext cx="683719" cy="685388"/>
                  <a:chOff x="6328607" y="6077949"/>
                  <a:chExt cx="683719" cy="685388"/>
                </a:xfrm>
              </p:grpSpPr>
              <p:pic>
                <p:nvPicPr>
                  <p:cNvPr id="19" name="Picture 6" descr="Computer keyboard navigation buttons: up, down, left, right. Isolated  vector icons of arrows. Internet browsing design elements. Stock Vector |  Adobe Stock">
                    <a:extLst>
                      <a:ext uri="{FF2B5EF4-FFF2-40B4-BE49-F238E27FC236}">
                        <a16:creationId xmlns:a16="http://schemas.microsoft.com/office/drawing/2014/main" id="{3AB5BE79-777F-3022-FFDB-49DFB4A6C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48800" y1="36300" x2="50400" y2="37500"/>
                                <a14:foregroundMark x1="22400" y1="64700" x2="22400" y2="64700"/>
                                <a14:foregroundMark x1="12800" y1="64100" x2="12800" y2="64100"/>
                                <a14:foregroundMark x1="23500" y1="53900" x2="24200" y2="54100"/>
                                <a14:foregroundMark x1="34400" y1="57500" x2="34400" y2="57500"/>
                                <a14:foregroundMark x1="29300" y1="76000" x2="29300" y2="76000"/>
                                <a14:foregroundMark x1="30600" y1="76000" x2="30600" y2="76000"/>
                                <a14:foregroundMark x1="43900" y1="68900" x2="43900" y2="68900"/>
                                <a14:foregroundMark x1="38900" y1="64400" x2="38900" y2="64400"/>
                                <a14:foregroundMark x1="45300" y1="53800" x2="45300" y2="53800"/>
                                <a14:foregroundMark x1="61300" y1="60300" x2="61300" y2="60300"/>
                                <a14:foregroundMark x1="53300" y1="75100" x2="53300" y2="75100"/>
                                <a14:foregroundMark x1="65000" y1="64100" x2="78100" y2="67700"/>
                                <a14:foregroundMark x1="87200" y1="65900" x2="87200" y2="65900"/>
                                <a14:foregroundMark x1="77300" y1="75100" x2="77300" y2="751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15" t="25142" r="37111" b="48720"/>
                  <a:stretch/>
                </p:blipFill>
                <p:spPr bwMode="auto">
                  <a:xfrm>
                    <a:off x="6328607" y="6077949"/>
                    <a:ext cx="683719" cy="6853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橢圓 25">
                    <a:extLst>
                      <a:ext uri="{FF2B5EF4-FFF2-40B4-BE49-F238E27FC236}">
                        <a16:creationId xmlns:a16="http://schemas.microsoft.com/office/drawing/2014/main" id="{EFBBCD65-4B2A-710C-1B42-0564B14FD5FB}"/>
                      </a:ext>
                    </a:extLst>
                  </p:cNvPr>
                  <p:cNvSpPr/>
                  <p:nvPr/>
                </p:nvSpPr>
                <p:spPr>
                  <a:xfrm>
                    <a:off x="6534799" y="6284489"/>
                    <a:ext cx="271334" cy="27133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</p:grp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CD87374-2662-C20D-54B6-C708AC755C74}"/>
                  </a:ext>
                </a:extLst>
              </p:cNvPr>
              <p:cNvSpPr txBox="1"/>
              <p:nvPr/>
            </p:nvSpPr>
            <p:spPr>
              <a:xfrm>
                <a:off x="5659119" y="4554347"/>
                <a:ext cx="873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5"/>
                    </a:solidFill>
                  </a:rPr>
                  <a:t>GPIO</a:t>
                </a:r>
                <a:endParaRPr lang="zh-TW" altLang="en-US" b="1" dirty="0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7C0815A1-6E22-6927-350A-B21BDCC3A61C}"/>
              </a:ext>
            </a:extLst>
          </p:cNvPr>
          <p:cNvSpPr txBox="1"/>
          <p:nvPr/>
        </p:nvSpPr>
        <p:spPr>
          <a:xfrm>
            <a:off x="838200" y="1311663"/>
            <a:ext cx="105156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因單顆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記憶體空間不足，因此本次專題使用兩顆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8051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，並利用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通訊介面進行溝通。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同時，使用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通訊介面控制同一個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OLED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顯示器，傳送顯示數據。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122" name="Picture 2" descr="Red | Angry Birds Wiki | Fandom">
            <a:extLst>
              <a:ext uri="{FF2B5EF4-FFF2-40B4-BE49-F238E27FC236}">
                <a16:creationId xmlns:a16="http://schemas.microsoft.com/office/drawing/2014/main" id="{DCA5D24C-F145-0B89-AA5C-FAD3C567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2" y="4946253"/>
            <a:ext cx="1175802" cy="17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646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5" name="Picture 4" descr="Angry Birds VR: Isle of Pigs (English, Korean, Japanese)">
            <a:extLst>
              <a:ext uri="{FF2B5EF4-FFF2-40B4-BE49-F238E27FC236}">
                <a16:creationId xmlns:a16="http://schemas.microsoft.com/office/drawing/2014/main" id="{FBBB03BD-ED9F-4DDB-91DF-5943934B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7" y="562635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AT89S52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基本電路圖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148" name="群組 4147">
            <a:extLst>
              <a:ext uri="{FF2B5EF4-FFF2-40B4-BE49-F238E27FC236}">
                <a16:creationId xmlns:a16="http://schemas.microsoft.com/office/drawing/2014/main" id="{1747623C-ED19-9627-BD1B-0A4BB9D716D8}"/>
              </a:ext>
            </a:extLst>
          </p:cNvPr>
          <p:cNvGrpSpPr/>
          <p:nvPr/>
        </p:nvGrpSpPr>
        <p:grpSpPr>
          <a:xfrm>
            <a:off x="5237897" y="250655"/>
            <a:ext cx="6534423" cy="723615"/>
            <a:chOff x="181742" y="4647426"/>
            <a:chExt cx="6534423" cy="723615"/>
          </a:xfrm>
        </p:grpSpPr>
        <p:pic>
          <p:nvPicPr>
            <p:cNvPr id="4146" name="圖片 4145">
              <a:extLst>
                <a:ext uri="{FF2B5EF4-FFF2-40B4-BE49-F238E27FC236}">
                  <a16:creationId xmlns:a16="http://schemas.microsoft.com/office/drawing/2014/main" id="{C2168FC0-AE01-CD0E-DE54-BC549AA51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8" t="11035" r="2840" b="31901"/>
            <a:stretch/>
          </p:blipFill>
          <p:spPr>
            <a:xfrm>
              <a:off x="181742" y="4647426"/>
              <a:ext cx="6534423" cy="723615"/>
            </a:xfrm>
            <a:prstGeom prst="rect">
              <a:avLst/>
            </a:prstGeom>
          </p:spPr>
        </p:pic>
        <p:sp>
          <p:nvSpPr>
            <p:cNvPr id="4147" name="矩形: 圓角 4146">
              <a:extLst>
                <a:ext uri="{FF2B5EF4-FFF2-40B4-BE49-F238E27FC236}">
                  <a16:creationId xmlns:a16="http://schemas.microsoft.com/office/drawing/2014/main" id="{AC9FA95C-2A43-2020-5F60-E5CF6E4FDAE6}"/>
                </a:ext>
              </a:extLst>
            </p:cNvPr>
            <p:cNvSpPr/>
            <p:nvPr/>
          </p:nvSpPr>
          <p:spPr>
            <a:xfrm>
              <a:off x="1696720" y="5151582"/>
              <a:ext cx="3383280" cy="18241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154" name="群組 4153">
            <a:extLst>
              <a:ext uri="{FF2B5EF4-FFF2-40B4-BE49-F238E27FC236}">
                <a16:creationId xmlns:a16="http://schemas.microsoft.com/office/drawing/2014/main" id="{57E8E551-B7F1-2830-0C50-602B23713F88}"/>
              </a:ext>
            </a:extLst>
          </p:cNvPr>
          <p:cNvGrpSpPr/>
          <p:nvPr/>
        </p:nvGrpSpPr>
        <p:grpSpPr>
          <a:xfrm>
            <a:off x="650977" y="-1274867"/>
            <a:ext cx="4344917" cy="4145918"/>
            <a:chOff x="336732" y="274797"/>
            <a:chExt cx="3716147" cy="3545946"/>
          </a:xfrm>
        </p:grpSpPr>
        <p:pic>
          <p:nvPicPr>
            <p:cNvPr id="4151" name="圖片 4150">
              <a:extLst>
                <a:ext uri="{FF2B5EF4-FFF2-40B4-BE49-F238E27FC236}">
                  <a16:creationId xmlns:a16="http://schemas.microsoft.com/office/drawing/2014/main" id="{AD824DCD-1F8A-50C3-DE1F-276D372D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381887" y="274797"/>
              <a:ext cx="3150073" cy="3027218"/>
            </a:xfrm>
            <a:prstGeom prst="rect">
              <a:avLst/>
            </a:prstGeom>
          </p:spPr>
        </p:pic>
        <p:sp>
          <p:nvSpPr>
            <p:cNvPr id="4152" name="矩形 4151">
              <a:extLst>
                <a:ext uri="{FF2B5EF4-FFF2-40B4-BE49-F238E27FC236}">
                  <a16:creationId xmlns:a16="http://schemas.microsoft.com/office/drawing/2014/main" id="{763F6761-B4B4-4C10-D292-B2E0072D0F2A}"/>
                </a:ext>
              </a:extLst>
            </p:cNvPr>
            <p:cNvSpPr/>
            <p:nvPr/>
          </p:nvSpPr>
          <p:spPr>
            <a:xfrm>
              <a:off x="518160" y="2288667"/>
              <a:ext cx="1960116" cy="9015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53" name="文字方塊 4152">
              <a:extLst>
                <a:ext uri="{FF2B5EF4-FFF2-40B4-BE49-F238E27FC236}">
                  <a16:creationId xmlns:a16="http://schemas.microsoft.com/office/drawing/2014/main" id="{3B44E4DD-CAA7-ED29-147A-62F27B4AE9BF}"/>
                </a:ext>
              </a:extLst>
            </p:cNvPr>
            <p:cNvSpPr txBox="1"/>
            <p:nvPr/>
          </p:nvSpPr>
          <p:spPr>
            <a:xfrm>
              <a:off x="336732" y="3373240"/>
              <a:ext cx="3716147" cy="44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KT89S51</a:t>
              </a:r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實驗板</a:t>
              </a:r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12MHz </a:t>
              </a:r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石英震盪器</a:t>
              </a:r>
              <a:endParaRPr lang="en-US" altLang="zh-TW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 </a:t>
              </a:r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UART</a:t>
              </a:r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通訊時鐘頻率需相同，這裡也使用 </a:t>
              </a:r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12MHz</a:t>
              </a:r>
            </a:p>
          </p:txBody>
        </p:sp>
      </p:grpSp>
      <p:grpSp>
        <p:nvGrpSpPr>
          <p:cNvPr id="4213" name="群組 4212">
            <a:extLst>
              <a:ext uri="{FF2B5EF4-FFF2-40B4-BE49-F238E27FC236}">
                <a16:creationId xmlns:a16="http://schemas.microsoft.com/office/drawing/2014/main" id="{8A1C8C10-F36C-6D8C-50F2-95E7708D6B1A}"/>
              </a:ext>
            </a:extLst>
          </p:cNvPr>
          <p:cNvGrpSpPr/>
          <p:nvPr/>
        </p:nvGrpSpPr>
        <p:grpSpPr>
          <a:xfrm>
            <a:off x="5516281" y="1253639"/>
            <a:ext cx="6540088" cy="5433235"/>
            <a:chOff x="5529234" y="1088740"/>
            <a:chExt cx="6540088" cy="5433235"/>
          </a:xfrm>
        </p:grpSpPr>
        <p:grpSp>
          <p:nvGrpSpPr>
            <p:cNvPr id="4118" name="群組 4117">
              <a:extLst>
                <a:ext uri="{FF2B5EF4-FFF2-40B4-BE49-F238E27FC236}">
                  <a16:creationId xmlns:a16="http://schemas.microsoft.com/office/drawing/2014/main" id="{EA389A61-4808-A412-9D58-EFB5DC0B546A}"/>
                </a:ext>
              </a:extLst>
            </p:cNvPr>
            <p:cNvGrpSpPr/>
            <p:nvPr/>
          </p:nvGrpSpPr>
          <p:grpSpPr>
            <a:xfrm>
              <a:off x="8153609" y="1325992"/>
              <a:ext cx="3141713" cy="4829798"/>
              <a:chOff x="7542931" y="1212572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7542931" y="1212572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B9D3A8A5-B66B-CFAF-EF41-DF90C704791B}"/>
                  </a:ext>
                </a:extLst>
              </p:cNvPr>
              <p:cNvSpPr/>
              <p:nvPr/>
            </p:nvSpPr>
            <p:spPr>
              <a:xfrm>
                <a:off x="9769726" y="1470074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2B4944AF-C5E5-F8AA-2661-718208AAF0CB}"/>
                  </a:ext>
                </a:extLst>
              </p:cNvPr>
              <p:cNvSpPr/>
              <p:nvPr/>
            </p:nvSpPr>
            <p:spPr>
              <a:xfrm>
                <a:off x="9769725" y="3401516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7807890" y="3181598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51" name="矩形: 圓角 2050">
                <a:extLst>
                  <a:ext uri="{FF2B5EF4-FFF2-40B4-BE49-F238E27FC236}">
                    <a16:creationId xmlns:a16="http://schemas.microsoft.com/office/drawing/2014/main" id="{46812A7B-75E6-4DEB-74C5-3CD1760C23FC}"/>
                  </a:ext>
                </a:extLst>
              </p:cNvPr>
              <p:cNvSpPr/>
              <p:nvPr/>
            </p:nvSpPr>
            <p:spPr>
              <a:xfrm>
                <a:off x="7807890" y="5131493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53" name="矩形: 圓角 2052">
                <a:extLst>
                  <a:ext uri="{FF2B5EF4-FFF2-40B4-BE49-F238E27FC236}">
                    <a16:creationId xmlns:a16="http://schemas.microsoft.com/office/drawing/2014/main" id="{816336A8-1FDE-81B2-32C8-8A877DFA0B3A}"/>
                  </a:ext>
                </a:extLst>
              </p:cNvPr>
              <p:cNvSpPr/>
              <p:nvPr/>
            </p:nvSpPr>
            <p:spPr>
              <a:xfrm>
                <a:off x="7807890" y="5351411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54" name="矩形: 圓角 2053">
                <a:extLst>
                  <a:ext uri="{FF2B5EF4-FFF2-40B4-BE49-F238E27FC236}">
                    <a16:creationId xmlns:a16="http://schemas.microsoft.com/office/drawing/2014/main" id="{D5CC8821-D9CA-EBF6-E6C4-F25DD710C0D5}"/>
                  </a:ext>
                </a:extLst>
              </p:cNvPr>
              <p:cNvSpPr/>
              <p:nvPr/>
            </p:nvSpPr>
            <p:spPr>
              <a:xfrm>
                <a:off x="7807890" y="5574287"/>
                <a:ext cx="658215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059" name="文字方塊 2058">
              <a:extLst>
                <a:ext uri="{FF2B5EF4-FFF2-40B4-BE49-F238E27FC236}">
                  <a16:creationId xmlns:a16="http://schemas.microsoft.com/office/drawing/2014/main" id="{88078862-614C-88DE-97A8-1904EED7FC44}"/>
                </a:ext>
              </a:extLst>
            </p:cNvPr>
            <p:cNvSpPr txBox="1"/>
            <p:nvPr/>
          </p:nvSpPr>
          <p:spPr>
            <a:xfrm>
              <a:off x="11398758" y="1088740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+5V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063" name="接點: 肘形 2062">
              <a:extLst>
                <a:ext uri="{FF2B5EF4-FFF2-40B4-BE49-F238E27FC236}">
                  <a16:creationId xmlns:a16="http://schemas.microsoft.com/office/drawing/2014/main" id="{DF570C26-8DBC-6E55-3D53-4729E319381D}"/>
                </a:ext>
              </a:extLst>
            </p:cNvPr>
            <p:cNvCxnSpPr>
              <a:cxnSpLocks/>
              <a:stCxn id="3" idx="3"/>
              <a:endCxn id="2059" idx="2"/>
            </p:cNvCxnSpPr>
            <p:nvPr/>
          </p:nvCxnSpPr>
          <p:spPr>
            <a:xfrm flipV="1">
              <a:off x="11038619" y="1458072"/>
              <a:ext cx="695421" cy="235381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接點: 肘形 2065">
              <a:extLst>
                <a:ext uri="{FF2B5EF4-FFF2-40B4-BE49-F238E27FC236}">
                  <a16:creationId xmlns:a16="http://schemas.microsoft.com/office/drawing/2014/main" id="{99CDFE42-741F-2B5B-2491-3CB2F7537180}"/>
                </a:ext>
              </a:extLst>
            </p:cNvPr>
            <p:cNvCxnSpPr>
              <a:cxnSpLocks/>
              <a:stCxn id="6" idx="3"/>
              <a:endCxn id="2059" idx="2"/>
            </p:cNvCxnSpPr>
            <p:nvPr/>
          </p:nvCxnSpPr>
          <p:spPr>
            <a:xfrm flipV="1">
              <a:off x="11038618" y="1458072"/>
              <a:ext cx="695422" cy="2166823"/>
            </a:xfrm>
            <a:prstGeom prst="bentConnector2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8" name="文字方塊 2077">
              <a:extLst>
                <a:ext uri="{FF2B5EF4-FFF2-40B4-BE49-F238E27FC236}">
                  <a16:creationId xmlns:a16="http://schemas.microsoft.com/office/drawing/2014/main" id="{553279C6-D146-A0BD-8108-2169780C523C}"/>
                </a:ext>
              </a:extLst>
            </p:cNvPr>
            <p:cNvSpPr txBox="1"/>
            <p:nvPr/>
          </p:nvSpPr>
          <p:spPr>
            <a:xfrm>
              <a:off x="5954015" y="2067697"/>
              <a:ext cx="67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+5V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4096" name="圖片 4095">
              <a:extLst>
                <a:ext uri="{FF2B5EF4-FFF2-40B4-BE49-F238E27FC236}">
                  <a16:creationId xmlns:a16="http://schemas.microsoft.com/office/drawing/2014/main" id="{666797FD-3AEF-4547-FF31-3121600E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43" b="93467" l="7914" r="94245">
                          <a14:foregroundMark x1="28777" y1="26633" x2="53237" y2="47236"/>
                          <a14:foregroundMark x1="53957" y1="27136" x2="76259" y2="63317"/>
                          <a14:foregroundMark x1="39568" y1="43719" x2="63309" y2="62312"/>
                          <a14:foregroundMark x1="84892" y1="31658" x2="85612" y2="59799"/>
                          <a14:foregroundMark x1="10791" y1="9045" x2="10791" y2="12563"/>
                          <a14:foregroundMark x1="10791" y1="24121" x2="10791" y2="41709"/>
                          <a14:foregroundMark x1="14388" y1="50251" x2="27338" y2="66834"/>
                          <a14:foregroundMark x1="41007" y1="25628" x2="73381" y2="24623"/>
                          <a14:foregroundMark x1="74101" y1="24623" x2="74101" y2="24623"/>
                          <a14:foregroundMark x1="89928" y1="11558" x2="92086" y2="20603"/>
                          <a14:foregroundMark x1="94245" y1="31156" x2="93525" y2="46231"/>
                          <a14:foregroundMark x1="14388" y1="51256" x2="7914" y2="63819"/>
                          <a14:foregroundMark x1="20863" y1="66332" x2="46763" y2="78894"/>
                          <a14:foregroundMark x1="62590" y1="75879" x2="71942" y2="76884"/>
                          <a14:foregroundMark x1="88489" y1="90452" x2="88489" y2="90452"/>
                          <a14:foregroundMark x1="88489" y1="84925" x2="89209" y2="81407"/>
                          <a14:foregroundMark x1="8633" y1="90955" x2="10791" y2="80402"/>
                          <a14:foregroundMark x1="12950" y1="93467" x2="11511" y2="90452"/>
                          <a14:foregroundMark x1="85612" y1="75879" x2="83453" y2="72362"/>
                          <a14:foregroundMark x1="56835" y1="41709" x2="60432" y2="59799"/>
                          <a14:foregroundMark x1="55396" y1="34673" x2="54676" y2="56784"/>
                          <a14:foregroundMark x1="11511" y1="72864" x2="28058" y2="68342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417850" y="3176005"/>
              <a:ext cx="437356" cy="613856"/>
            </a:xfrm>
            <a:prstGeom prst="rect">
              <a:avLst/>
            </a:prstGeom>
          </p:spPr>
        </p:pic>
        <p:sp>
          <p:nvSpPr>
            <p:cNvPr id="4098" name="文字方塊 4097">
              <a:extLst>
                <a:ext uri="{FF2B5EF4-FFF2-40B4-BE49-F238E27FC236}">
                  <a16:creationId xmlns:a16="http://schemas.microsoft.com/office/drawing/2014/main" id="{D18C97F5-7B79-24F9-75B0-88CFF0D7A327}"/>
                </a:ext>
              </a:extLst>
            </p:cNvPr>
            <p:cNvSpPr txBox="1"/>
            <p:nvPr/>
          </p:nvSpPr>
          <p:spPr>
            <a:xfrm>
              <a:off x="7222210" y="3707420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</a:rPr>
                <a:t>91.3 K</a:t>
              </a:r>
              <a:r>
                <a:rPr lang="zh-TW" altLang="en-US" sz="1400" b="1" dirty="0">
                  <a:solidFill>
                    <a:schemeClr val="accent1"/>
                  </a:solidFill>
                </a:rPr>
                <a:t>𝛺</a:t>
              </a:r>
            </a:p>
          </p:txBody>
        </p:sp>
        <p:sp>
          <p:nvSpPr>
            <p:cNvPr id="4099" name="文字方塊 4098">
              <a:extLst>
                <a:ext uri="{FF2B5EF4-FFF2-40B4-BE49-F238E27FC236}">
                  <a16:creationId xmlns:a16="http://schemas.microsoft.com/office/drawing/2014/main" id="{79E5E15A-24DD-57B8-20E5-C6A72DC7BADA}"/>
                </a:ext>
              </a:extLst>
            </p:cNvPr>
            <p:cNvSpPr txBox="1"/>
            <p:nvPr/>
          </p:nvSpPr>
          <p:spPr>
            <a:xfrm>
              <a:off x="7222210" y="2817193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</a:rPr>
                <a:t>0.1 uF</a:t>
              </a:r>
              <a:endParaRPr lang="zh-TW" altLang="en-US" sz="14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120" name="接點: 肘形 4119">
              <a:extLst>
                <a:ext uri="{FF2B5EF4-FFF2-40B4-BE49-F238E27FC236}">
                  <a16:creationId xmlns:a16="http://schemas.microsoft.com/office/drawing/2014/main" id="{3E57DE60-064F-2AC7-9B55-0C801F0EAAB2}"/>
                </a:ext>
              </a:extLst>
            </p:cNvPr>
            <p:cNvCxnSpPr>
              <a:cxnSpLocks/>
              <a:stCxn id="4099" idx="2"/>
              <a:endCxn id="10" idx="1"/>
            </p:cNvCxnSpPr>
            <p:nvPr/>
          </p:nvCxnSpPr>
          <p:spPr>
            <a:xfrm rot="16200000" flipH="1">
              <a:off x="7928376" y="2914784"/>
              <a:ext cx="280007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接點: 肘形 4121">
              <a:extLst>
                <a:ext uri="{FF2B5EF4-FFF2-40B4-BE49-F238E27FC236}">
                  <a16:creationId xmlns:a16="http://schemas.microsoft.com/office/drawing/2014/main" id="{834CB1CD-6CF9-78C4-5B8F-D72D8F3A8C85}"/>
                </a:ext>
              </a:extLst>
            </p:cNvPr>
            <p:cNvCxnSpPr>
              <a:cxnSpLocks/>
              <a:stCxn id="4098" idx="0"/>
              <a:endCxn id="10" idx="1"/>
            </p:cNvCxnSpPr>
            <p:nvPr/>
          </p:nvCxnSpPr>
          <p:spPr>
            <a:xfrm rot="5400000" flipH="1" flipV="1">
              <a:off x="7917158" y="3206010"/>
              <a:ext cx="302443" cy="70037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1" name="直線接點 4130">
              <a:extLst>
                <a:ext uri="{FF2B5EF4-FFF2-40B4-BE49-F238E27FC236}">
                  <a16:creationId xmlns:a16="http://schemas.microsoft.com/office/drawing/2014/main" id="{25AE703E-552A-8082-401F-4DFE71F8D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5432" y="2475443"/>
              <a:ext cx="0" cy="8192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文字方塊 4134">
              <a:extLst>
                <a:ext uri="{FF2B5EF4-FFF2-40B4-BE49-F238E27FC236}">
                  <a16:creationId xmlns:a16="http://schemas.microsoft.com/office/drawing/2014/main" id="{3A7A1DF5-B369-9029-EBC8-CB55A2B68177}"/>
                </a:ext>
              </a:extLst>
            </p:cNvPr>
            <p:cNvSpPr txBox="1"/>
            <p:nvPr/>
          </p:nvSpPr>
          <p:spPr>
            <a:xfrm>
              <a:off x="5885961" y="4054265"/>
              <a:ext cx="991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GND</a:t>
              </a:r>
              <a:endParaRPr lang="zh-TW" altLang="en-US" sz="1600" b="1" dirty="0"/>
            </a:p>
          </p:txBody>
        </p:sp>
        <p:cxnSp>
          <p:nvCxnSpPr>
            <p:cNvPr id="4137" name="直線接點 4136">
              <a:extLst>
                <a:ext uri="{FF2B5EF4-FFF2-40B4-BE49-F238E27FC236}">
                  <a16:creationId xmlns:a16="http://schemas.microsoft.com/office/drawing/2014/main" id="{3BDCA8DF-E4C0-493F-AF5F-769B12C54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210" y="3700097"/>
              <a:ext cx="2731" cy="354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1" name="接點: 肘形 4140">
              <a:extLst>
                <a:ext uri="{FF2B5EF4-FFF2-40B4-BE49-F238E27FC236}">
                  <a16:creationId xmlns:a16="http://schemas.microsoft.com/office/drawing/2014/main" id="{3860080D-78F0-C3C5-364E-B2B0F464EA8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019190" y="2824405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3" name="接點: 肘形 4142">
              <a:extLst>
                <a:ext uri="{FF2B5EF4-FFF2-40B4-BE49-F238E27FC236}">
                  <a16:creationId xmlns:a16="http://schemas.microsoft.com/office/drawing/2014/main" id="{4AEA9825-5082-500F-48AA-ACBD680D8C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28190" y="3537982"/>
              <a:ext cx="180000" cy="486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5" name="文字方塊 4154">
              <a:extLst>
                <a:ext uri="{FF2B5EF4-FFF2-40B4-BE49-F238E27FC236}">
                  <a16:creationId xmlns:a16="http://schemas.microsoft.com/office/drawing/2014/main" id="{C1E809E2-257A-045F-914B-3A760428D8B4}"/>
                </a:ext>
              </a:extLst>
            </p:cNvPr>
            <p:cNvSpPr txBox="1"/>
            <p:nvPr/>
          </p:nvSpPr>
          <p:spPr>
            <a:xfrm>
              <a:off x="5529234" y="5832381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169" name="文字方塊 4168">
              <a:extLst>
                <a:ext uri="{FF2B5EF4-FFF2-40B4-BE49-F238E27FC236}">
                  <a16:creationId xmlns:a16="http://schemas.microsoft.com/office/drawing/2014/main" id="{7925D7DF-EA36-AE00-7BD6-B6CC31003803}"/>
                </a:ext>
              </a:extLst>
            </p:cNvPr>
            <p:cNvSpPr txBox="1"/>
            <p:nvPr/>
          </p:nvSpPr>
          <p:spPr>
            <a:xfrm>
              <a:off x="7111632" y="5832437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/>
                  </a:solidFill>
                </a:rPr>
                <a:t>33 pF</a:t>
              </a:r>
              <a:endParaRPr lang="zh-TW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171" name="文字方塊 4170">
              <a:extLst>
                <a:ext uri="{FF2B5EF4-FFF2-40B4-BE49-F238E27FC236}">
                  <a16:creationId xmlns:a16="http://schemas.microsoft.com/office/drawing/2014/main" id="{D58FB00F-FB10-1A78-811B-F57E45D115C0}"/>
                </a:ext>
              </a:extLst>
            </p:cNvPr>
            <p:cNvSpPr txBox="1"/>
            <p:nvPr/>
          </p:nvSpPr>
          <p:spPr>
            <a:xfrm>
              <a:off x="9000583" y="6214198"/>
              <a:ext cx="991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/>
                <a:t>GND</a:t>
              </a:r>
              <a:endParaRPr lang="zh-TW" altLang="en-US" sz="1400" b="1" dirty="0"/>
            </a:p>
          </p:txBody>
        </p:sp>
        <p:cxnSp>
          <p:nvCxnSpPr>
            <p:cNvPr id="1030" name="接點: 肘形 1029">
              <a:extLst>
                <a:ext uri="{FF2B5EF4-FFF2-40B4-BE49-F238E27FC236}">
                  <a16:creationId xmlns:a16="http://schemas.microsoft.com/office/drawing/2014/main" id="{1FB365D9-5E40-49F1-E66C-FED8A21535DC}"/>
                </a:ext>
              </a:extLst>
            </p:cNvPr>
            <p:cNvCxnSpPr>
              <a:cxnSpLocks/>
              <a:stCxn id="2054" idx="2"/>
              <a:endCxn id="4169" idx="2"/>
            </p:cNvCxnSpPr>
            <p:nvPr/>
          </p:nvCxnSpPr>
          <p:spPr>
            <a:xfrm rot="5400000">
              <a:off x="8061350" y="5453887"/>
              <a:ext cx="232589" cy="1140064"/>
            </a:xfrm>
            <a:prstGeom prst="bentConnector3">
              <a:avLst>
                <a:gd name="adj1" fmla="val 19828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接點: 肘形 1033">
              <a:extLst>
                <a:ext uri="{FF2B5EF4-FFF2-40B4-BE49-F238E27FC236}">
                  <a16:creationId xmlns:a16="http://schemas.microsoft.com/office/drawing/2014/main" id="{715F298A-C9E6-2572-164D-0EA15B6CA493}"/>
                </a:ext>
              </a:extLst>
            </p:cNvPr>
            <p:cNvCxnSpPr>
              <a:cxnSpLocks/>
              <a:stCxn id="2054" idx="2"/>
              <a:endCxn id="4155" idx="2"/>
            </p:cNvCxnSpPr>
            <p:nvPr/>
          </p:nvCxnSpPr>
          <p:spPr>
            <a:xfrm rot="5400000">
              <a:off x="7270179" y="4662660"/>
              <a:ext cx="232533" cy="2722462"/>
            </a:xfrm>
            <a:prstGeom prst="bentConnector3">
              <a:avLst>
                <a:gd name="adj1" fmla="val 19830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線接點 1043">
              <a:extLst>
                <a:ext uri="{FF2B5EF4-FFF2-40B4-BE49-F238E27FC236}">
                  <a16:creationId xmlns:a16="http://schemas.microsoft.com/office/drawing/2014/main" id="{2E2E7E52-6BAB-0EA8-6BC1-054A9B467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1517" y="6368087"/>
              <a:ext cx="43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接點: 肘形 1051">
              <a:extLst>
                <a:ext uri="{FF2B5EF4-FFF2-40B4-BE49-F238E27FC236}">
                  <a16:creationId xmlns:a16="http://schemas.microsoft.com/office/drawing/2014/main" id="{E0625068-63D2-1469-63D5-145791272FC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74" y="5446617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接點: 肘形 1052">
              <a:extLst>
                <a:ext uri="{FF2B5EF4-FFF2-40B4-BE49-F238E27FC236}">
                  <a16:creationId xmlns:a16="http://schemas.microsoft.com/office/drawing/2014/main" id="{3323084E-BD6C-BCB1-212B-35C330744C5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15612" y="5430572"/>
              <a:ext cx="252000" cy="540000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12MHZ CRYSTAL at Rs 5/piece | क्वार्ट्ज क्रिस्टल in Mumbai | ID: 19498729697">
              <a:extLst>
                <a:ext uri="{FF2B5EF4-FFF2-40B4-BE49-F238E27FC236}">
                  <a16:creationId xmlns:a16="http://schemas.microsoft.com/office/drawing/2014/main" id="{A0B13C46-F29A-4E4C-8F35-56C70E19D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4600" l="10000" r="90000">
                          <a14:foregroundMark x1="72200" y1="37000" x2="72600" y2="42200"/>
                          <a14:foregroundMark x1="72400" y1="33800" x2="75400" y2="40000"/>
                          <a14:foregroundMark x1="73800" y1="34800" x2="78000" y2="40600"/>
                          <a14:foregroundMark x1="29400" y1="55800" x2="28000" y2="67600"/>
                          <a14:foregroundMark x1="28000" y1="67600" x2="28600" y2="69000"/>
                          <a14:foregroundMark x1="27200" y1="53000" x2="27200" y2="62400"/>
                          <a14:foregroundMark x1="27200" y1="53800" x2="26800" y2="64600"/>
                          <a14:foregroundMark x1="26800" y1="64600" x2="27000" y2="64600"/>
                          <a14:foregroundMark x1="27000" y1="52000" x2="27600" y2="60200"/>
                          <a14:foregroundMark x1="29400" y1="58600" x2="27200" y2="52200"/>
                          <a14:foregroundMark x1="26400" y1="53400" x2="25600" y2="59800"/>
                          <a14:foregroundMark x1="25600" y1="58000" x2="26800" y2="53000"/>
                          <a14:foregroundMark x1="27800" y1="52000" x2="26600" y2="60200"/>
                          <a14:foregroundMark x1="27800" y1="52600" x2="31600" y2="65600"/>
                          <a14:foregroundMark x1="29800" y1="64600" x2="33400" y2="71200"/>
                          <a14:foregroundMark x1="30800" y1="69800" x2="41200" y2="71800"/>
                          <a14:foregroundMark x1="75000" y1="51200" x2="77600" y2="48200"/>
                          <a14:foregroundMark x1="78018" y1="48329" x2="77800" y2="45600"/>
                          <a14:foregroundMark x1="79000" y1="43400" x2="78641" y2="47706"/>
                          <a14:foregroundMark x1="79200" y1="44000" x2="76800" y2="49200"/>
                          <a14:foregroundMark x1="75810" y1="50650" x2="77800" y2="45800"/>
                          <a14:foregroundMark x1="63600" y1="50400" x2="37200" y2="61000"/>
                          <a14:foregroundMark x1="61800" y1="47400" x2="56800" y2="51200"/>
                          <a14:backgroundMark x1="45800" y1="73600" x2="58800" y2="95800"/>
                          <a14:backgroundMark x1="74600" y1="54000" x2="82000" y2="46600"/>
                          <a14:backgroundMark x1="67800" y1="61400" x2="78400" y2="78400"/>
                          <a14:backgroundMark x1="73800" y1="55600" x2="79200" y2="52600"/>
                          <a14:backgroundMark x1="74800" y1="54600" x2="81600" y2="49400"/>
                          <a14:backgroundMark x1="72200" y1="56000" x2="79600" y2="50200"/>
                          <a14:backgroundMark x1="78800" y1="49000" x2="81600" y2="4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4552">
              <a:off x="6246725" y="4986279"/>
              <a:ext cx="1136651" cy="11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92" name="直線接點 4191">
              <a:extLst>
                <a:ext uri="{FF2B5EF4-FFF2-40B4-BE49-F238E27FC236}">
                  <a16:creationId xmlns:a16="http://schemas.microsoft.com/office/drawing/2014/main" id="{5ADAC9BA-AA73-D094-0BE1-AC4B4DCDF5E7}"/>
                </a:ext>
              </a:extLst>
            </p:cNvPr>
            <p:cNvCxnSpPr>
              <a:cxnSpLocks/>
              <a:stCxn id="2053" idx="1"/>
            </p:cNvCxnSpPr>
            <p:nvPr/>
          </p:nvCxnSpPr>
          <p:spPr>
            <a:xfrm flipH="1">
              <a:off x="7367772" y="5574790"/>
              <a:ext cx="10507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5" name="接點: 肘形 4194">
              <a:extLst>
                <a:ext uri="{FF2B5EF4-FFF2-40B4-BE49-F238E27FC236}">
                  <a16:creationId xmlns:a16="http://schemas.microsoft.com/office/drawing/2014/main" id="{D40FE218-4F3F-5CFA-72B0-E598CF65D09C}"/>
                </a:ext>
              </a:extLst>
            </p:cNvPr>
            <p:cNvCxnSpPr>
              <a:cxnSpLocks/>
              <a:stCxn id="4155" idx="0"/>
              <a:endCxn id="2051" idx="1"/>
            </p:cNvCxnSpPr>
            <p:nvPr/>
          </p:nvCxnSpPr>
          <p:spPr>
            <a:xfrm rot="5400000" flipH="1" flipV="1">
              <a:off x="6983137" y="4396950"/>
              <a:ext cx="477509" cy="2393354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3" name="群組 4222">
            <a:extLst>
              <a:ext uri="{FF2B5EF4-FFF2-40B4-BE49-F238E27FC236}">
                <a16:creationId xmlns:a16="http://schemas.microsoft.com/office/drawing/2014/main" id="{98295014-10F2-6D13-270B-DBFCD75D916B}"/>
              </a:ext>
            </a:extLst>
          </p:cNvPr>
          <p:cNvGrpSpPr/>
          <p:nvPr/>
        </p:nvGrpSpPr>
        <p:grpSpPr>
          <a:xfrm>
            <a:off x="255327" y="3133304"/>
            <a:ext cx="4740570" cy="2631281"/>
            <a:chOff x="145123" y="3207662"/>
            <a:chExt cx="4740570" cy="2631281"/>
          </a:xfrm>
        </p:grpSpPr>
        <p:grpSp>
          <p:nvGrpSpPr>
            <p:cNvPr id="4214" name="群組 4213">
              <a:extLst>
                <a:ext uri="{FF2B5EF4-FFF2-40B4-BE49-F238E27FC236}">
                  <a16:creationId xmlns:a16="http://schemas.microsoft.com/office/drawing/2014/main" id="{D28D7DDE-D2D2-623B-9636-7C89974AA495}"/>
                </a:ext>
              </a:extLst>
            </p:cNvPr>
            <p:cNvGrpSpPr/>
            <p:nvPr/>
          </p:nvGrpSpPr>
          <p:grpSpPr>
            <a:xfrm>
              <a:off x="189462" y="3207662"/>
              <a:ext cx="4696231" cy="2258255"/>
              <a:chOff x="395758" y="4475510"/>
              <a:chExt cx="4637916" cy="2230213"/>
            </a:xfrm>
          </p:grpSpPr>
          <p:pic>
            <p:nvPicPr>
              <p:cNvPr id="4207" name="圖片 4206">
                <a:extLst>
                  <a:ext uri="{FF2B5EF4-FFF2-40B4-BE49-F238E27FC236}">
                    <a16:creationId xmlns:a16="http://schemas.microsoft.com/office/drawing/2014/main" id="{AAB3F931-57EE-AA50-E452-B6457564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758" y="4475510"/>
                <a:ext cx="4637916" cy="2230213"/>
              </a:xfrm>
              <a:prstGeom prst="rect">
                <a:avLst/>
              </a:prstGeom>
            </p:spPr>
          </p:pic>
          <p:sp>
            <p:nvSpPr>
              <p:cNvPr id="4212" name="矩形: 圓角 4211">
                <a:extLst>
                  <a:ext uri="{FF2B5EF4-FFF2-40B4-BE49-F238E27FC236}">
                    <a16:creationId xmlns:a16="http://schemas.microsoft.com/office/drawing/2014/main" id="{627DF642-37BA-1131-951A-FB53BD6561D0}"/>
                  </a:ext>
                </a:extLst>
              </p:cNvPr>
              <p:cNvSpPr/>
              <p:nvPr/>
            </p:nvSpPr>
            <p:spPr>
              <a:xfrm>
                <a:off x="960120" y="6441107"/>
                <a:ext cx="3977640" cy="182418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4215" name="文字方塊 4214">
              <a:extLst>
                <a:ext uri="{FF2B5EF4-FFF2-40B4-BE49-F238E27FC236}">
                  <a16:creationId xmlns:a16="http://schemas.microsoft.com/office/drawing/2014/main" id="{05491C2A-C6E4-B92D-BF3E-D9BD26192B8D}"/>
                </a:ext>
              </a:extLst>
            </p:cNvPr>
            <p:cNvSpPr txBox="1"/>
            <p:nvPr/>
          </p:nvSpPr>
          <p:spPr>
            <a:xfrm>
              <a:off x="145123" y="5531166"/>
              <a:ext cx="358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這裡我們使用兩個 </a:t>
              </a:r>
              <a:r>
                <a:rPr lang="en-US" altLang="zh-TW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33pF</a:t>
              </a:r>
              <a:r>
                <a:rPr lang="zh-TW" altLang="en-US" sz="14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電容</a:t>
              </a:r>
            </a:p>
          </p:txBody>
        </p:sp>
      </p:grpSp>
      <p:sp>
        <p:nvSpPr>
          <p:cNvPr id="4217" name="文字方塊 4216">
            <a:extLst>
              <a:ext uri="{FF2B5EF4-FFF2-40B4-BE49-F238E27FC236}">
                <a16:creationId xmlns:a16="http://schemas.microsoft.com/office/drawing/2014/main" id="{8A0AD3EA-185F-07D7-9ECB-5D83FD419F82}"/>
              </a:ext>
            </a:extLst>
          </p:cNvPr>
          <p:cNvSpPr txBox="1"/>
          <p:nvPr/>
        </p:nvSpPr>
        <p:spPr>
          <a:xfrm>
            <a:off x="5201968" y="1043952"/>
            <a:ext cx="358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 pin </a:t>
            </a:r>
            <a:r>
              <a:rPr lang="zh-TW" altLang="en-US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接至 </a:t>
            </a:r>
            <a:r>
              <a:rPr lang="en-US" altLang="zh-TW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5V</a:t>
            </a:r>
            <a:endParaRPr lang="zh-TW" altLang="en-US" sz="14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21" name="文字方塊 4220">
            <a:extLst>
              <a:ext uri="{FF2B5EF4-FFF2-40B4-BE49-F238E27FC236}">
                <a16:creationId xmlns:a16="http://schemas.microsoft.com/office/drawing/2014/main" id="{F43EB2DD-34BC-6EB9-FBAE-C4F42F4D0C11}"/>
              </a:ext>
            </a:extLst>
          </p:cNvPr>
          <p:cNvSpPr txBox="1"/>
          <p:nvPr/>
        </p:nvSpPr>
        <p:spPr>
          <a:xfrm>
            <a:off x="5007758" y="3415242"/>
            <a:ext cx="138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AT89S52 </a:t>
            </a:r>
            <a:r>
              <a:rPr lang="zh-TW" altLang="en-US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晶片</a:t>
            </a:r>
            <a:endParaRPr lang="en-US" altLang="zh-TW" sz="14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reset </a:t>
            </a:r>
            <a:r>
              <a:rPr lang="zh-TW" altLang="en-US" sz="1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按鍵</a:t>
            </a:r>
          </a:p>
        </p:txBody>
      </p:sp>
    </p:spTree>
    <p:extLst>
      <p:ext uri="{BB962C8B-B14F-4D97-AF65-F5344CB8AC3E}">
        <p14:creationId xmlns:p14="http://schemas.microsoft.com/office/powerpoint/2010/main" val="4679278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Angry Birds VR: Isle of Pigs (English, Korean, Japanese)">
            <a:extLst>
              <a:ext uri="{FF2B5EF4-FFF2-40B4-BE49-F238E27FC236}">
                <a16:creationId xmlns:a16="http://schemas.microsoft.com/office/drawing/2014/main" id="{E3190022-7D70-0DD3-0365-48D4E13D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4B85237-D79F-B27E-13F8-96C440AFA1E2}"/>
              </a:ext>
            </a:extLst>
          </p:cNvPr>
          <p:cNvSpPr/>
          <p:nvPr/>
        </p:nvSpPr>
        <p:spPr>
          <a:xfrm>
            <a:off x="7189562" y="2972391"/>
            <a:ext cx="4840856" cy="242569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247" y="5429884"/>
            <a:ext cx="10515600" cy="1325563"/>
          </a:xfrm>
        </p:spPr>
        <p:txBody>
          <a:bodyPr/>
          <a:lstStyle/>
          <a:p>
            <a:pPr algn="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UART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70EED33-17DC-3F2B-D663-0B2AACEEADE6}"/>
              </a:ext>
            </a:extLst>
          </p:cNvPr>
          <p:cNvGrpSpPr/>
          <p:nvPr/>
        </p:nvGrpSpPr>
        <p:grpSpPr>
          <a:xfrm>
            <a:off x="406400" y="354421"/>
            <a:ext cx="3065453" cy="3184313"/>
            <a:chOff x="1030398" y="1488784"/>
            <a:chExt cx="2576402" cy="26763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297C15F-1B23-4007-B370-20C3B684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611" y="1488784"/>
              <a:ext cx="2079586" cy="201117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46FE9EB-75C6-C1E0-9648-6DE8E9A19EC6}"/>
                </a:ext>
              </a:extLst>
            </p:cNvPr>
            <p:cNvSpPr txBox="1"/>
            <p:nvPr/>
          </p:nvSpPr>
          <p:spPr>
            <a:xfrm>
              <a:off x="1030398" y="3577568"/>
              <a:ext cx="2576402" cy="58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KT89S51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實驗板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UART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腳位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P3_0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RXD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P3_1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TXD</a:t>
              </a: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CD0D180-3466-DC2E-FEF1-2C9A01627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68404"/>
              </p:ext>
            </p:extLst>
          </p:nvPr>
        </p:nvGraphicFramePr>
        <p:xfrm>
          <a:off x="7324765" y="106144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FC5BE29-F97F-77E6-31E9-084D41DC9861}"/>
              </a:ext>
            </a:extLst>
          </p:cNvPr>
          <p:cNvCxnSpPr/>
          <p:nvPr/>
        </p:nvCxnSpPr>
        <p:spPr>
          <a:xfrm>
            <a:off x="9335785" y="172422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86EE84-9BF0-D5E8-8A9D-4626920108C7}"/>
              </a:ext>
            </a:extLst>
          </p:cNvPr>
          <p:cNvCxnSpPr/>
          <p:nvPr/>
        </p:nvCxnSpPr>
        <p:spPr>
          <a:xfrm>
            <a:off x="9335785" y="2140784"/>
            <a:ext cx="56012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942CCF4-6DC2-C295-262A-A64B65560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998622"/>
              </p:ext>
            </p:extLst>
          </p:nvPr>
        </p:nvGraphicFramePr>
        <p:xfrm>
          <a:off x="7319091" y="3876633"/>
          <a:ext cx="4582162" cy="132556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91081">
                  <a:extLst>
                    <a:ext uri="{9D8B030D-6E8A-4147-A177-3AD203B41FA5}">
                      <a16:colId xmlns:a16="http://schemas.microsoft.com/office/drawing/2014/main" val="1740881822"/>
                    </a:ext>
                  </a:extLst>
                </a:gridCol>
                <a:gridCol w="2291081">
                  <a:extLst>
                    <a:ext uri="{9D8B030D-6E8A-4147-A177-3AD203B41FA5}">
                      <a16:colId xmlns:a16="http://schemas.microsoft.com/office/drawing/2014/main" val="2086691904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KT89S51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AT89S52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8155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P3_0 (RX)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3072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P3_1 (TX)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184520"/>
                  </a:ext>
                </a:extLst>
              </a:tr>
            </a:tbl>
          </a:graphicData>
        </a:graphic>
      </p:graphicFrame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90DDAA-9293-06E9-F5C3-DA608E77D4D2}"/>
              </a:ext>
            </a:extLst>
          </p:cNvPr>
          <p:cNvCxnSpPr/>
          <p:nvPr/>
        </p:nvCxnSpPr>
        <p:spPr>
          <a:xfrm>
            <a:off x="9330111" y="453941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8B8213C-9E4B-0DA5-BFBF-AF2C94C7AC5A}"/>
              </a:ext>
            </a:extLst>
          </p:cNvPr>
          <p:cNvCxnSpPr/>
          <p:nvPr/>
        </p:nvCxnSpPr>
        <p:spPr>
          <a:xfrm>
            <a:off x="9330111" y="4955974"/>
            <a:ext cx="56012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88B93D-FF2B-0DCB-45EA-6C6CCA499CDF}"/>
              </a:ext>
            </a:extLst>
          </p:cNvPr>
          <p:cNvSpPr txBox="1"/>
          <p:nvPr/>
        </p:nvSpPr>
        <p:spPr>
          <a:xfrm>
            <a:off x="7319091" y="59535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理論上應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TX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RX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9AE61A-1445-772F-CA32-43013753FEB8}"/>
              </a:ext>
            </a:extLst>
          </p:cNvPr>
          <p:cNvSpPr txBox="1"/>
          <p:nvPr/>
        </p:nvSpPr>
        <p:spPr>
          <a:xfrm>
            <a:off x="7289935" y="3070463"/>
            <a:ext cx="4466510" cy="69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但實際上需要用以下接線方式才能夠成功通訊</a:t>
            </a:r>
            <a:b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目前仍不確定問題為何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3712668" y="1175487"/>
            <a:ext cx="3141713" cy="5239881"/>
            <a:chOff x="3617706" y="995782"/>
            <a:chExt cx="3141713" cy="523988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8140657" y="368737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8140657" y="391164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693966" y="5859791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AT89S52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晶片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UART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腳位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E797C3A-C1E3-BBD6-EF23-85DDFB578C72}"/>
              </a:ext>
            </a:extLst>
          </p:cNvPr>
          <p:cNvGrpSpPr/>
          <p:nvPr/>
        </p:nvGrpSpPr>
        <p:grpSpPr>
          <a:xfrm>
            <a:off x="-523615" y="3795428"/>
            <a:ext cx="3829884" cy="3583255"/>
            <a:chOff x="-347944" y="3907264"/>
            <a:chExt cx="3478542" cy="325453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9AC1DA0-1DB7-4C81-C4C1-F0554F69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5969" t="38517" b="5242"/>
            <a:stretch/>
          </p:blipFill>
          <p:spPr>
            <a:xfrm>
              <a:off x="-347944" y="3907264"/>
              <a:ext cx="3478542" cy="325453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7C4708-3FD6-37F7-734C-DECB7567506F}"/>
                </a:ext>
              </a:extLst>
            </p:cNvPr>
            <p:cNvSpPr/>
            <p:nvPr/>
          </p:nvSpPr>
          <p:spPr>
            <a:xfrm>
              <a:off x="1148079" y="4272076"/>
              <a:ext cx="611877" cy="105411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970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4" descr="Angry Birds VR: Isle of Pigs (English, Korean, Japanese)">
            <a:extLst>
              <a:ext uri="{FF2B5EF4-FFF2-40B4-BE49-F238E27FC236}">
                <a16:creationId xmlns:a16="http://schemas.microsoft.com/office/drawing/2014/main" id="{0F7D7CE6-B015-B136-FA70-A5001A4D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41" y="126641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I2C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通訊電路圖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8CE655-F195-9307-7451-C088A2A70DDD}"/>
              </a:ext>
            </a:extLst>
          </p:cNvPr>
          <p:cNvGrpSpPr/>
          <p:nvPr/>
        </p:nvGrpSpPr>
        <p:grpSpPr>
          <a:xfrm>
            <a:off x="1062847" y="1278884"/>
            <a:ext cx="3185120" cy="5328223"/>
            <a:chOff x="3574299" y="497357"/>
            <a:chExt cx="3185120" cy="532822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989CAE25-9563-2C8A-8F09-38F1C79C5180}"/>
                </a:ext>
              </a:extLst>
            </p:cNvPr>
            <p:cNvGrpSpPr/>
            <p:nvPr/>
          </p:nvGrpSpPr>
          <p:grpSpPr>
            <a:xfrm>
              <a:off x="3617706" y="995782"/>
              <a:ext cx="3141713" cy="4829798"/>
              <a:chOff x="8140656" y="1490891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8140656" y="1490891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10338875" y="195001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10338875" y="217428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3574299" y="497357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AT89S52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晶片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I2C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腳位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0.96 inch OLED display I2C SSD1306 Chip 128 x 64 Pixel I2C screen">
            <a:extLst>
              <a:ext uri="{FF2B5EF4-FFF2-40B4-BE49-F238E27FC236}">
                <a16:creationId xmlns:a16="http://schemas.microsoft.com/office/drawing/2014/main" id="{2E16FB7E-8A67-EE5D-A11B-A1EC6753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4867" l="3200" r="95867">
                        <a14:foregroundMark x1="8533" y1="11400" x2="30733" y2="10067"/>
                        <a14:foregroundMark x1="24067" y1="5200" x2="38467" y2="5200"/>
                        <a14:foregroundMark x1="70133" y1="7533" x2="76267" y2="12867"/>
                        <a14:foregroundMark x1="76267" y1="12867" x2="83133" y2="22933"/>
                        <a14:foregroundMark x1="83133" y1="22933" x2="83333" y2="23733"/>
                        <a14:foregroundMark x1="91467" y1="28600" x2="93267" y2="43133"/>
                        <a14:foregroundMark x1="88800" y1="84267" x2="79600" y2="86533"/>
                        <a14:foregroundMark x1="49733" y1="84733" x2="63933" y2="85067"/>
                        <a14:foregroundMark x1="26733" y1="80867" x2="34600" y2="85800"/>
                        <a14:foregroundMark x1="14600" y1="84267" x2="21533" y2="86800"/>
                        <a14:foregroundMark x1="11200" y1="87867" x2="18600" y2="90067"/>
                        <a14:foregroundMark x1="23467" y1="81933" x2="17133" y2="87733"/>
                        <a14:foregroundMark x1="7600" y1="71133" x2="11867" y2="9267"/>
                        <a14:foregroundMark x1="11867" y1="9267" x2="26133" y2="6067"/>
                        <a14:foregroundMark x1="26133" y1="6067" x2="29267" y2="15333"/>
                        <a14:foregroundMark x1="29267" y1="15333" x2="28800" y2="17200"/>
                        <a14:foregroundMark x1="65400" y1="7533" x2="79200" y2="10533"/>
                        <a14:foregroundMark x1="79200" y1="10533" x2="68667" y2="13067"/>
                        <a14:foregroundMark x1="49400" y1="8467" x2="41400" y2="8667"/>
                        <a14:foregroundMark x1="41400" y1="8667" x2="48800" y2="13467"/>
                        <a14:foregroundMark x1="48800" y1="13467" x2="37733" y2="16133"/>
                        <a14:foregroundMark x1="54733" y1="8133" x2="80533" y2="6200"/>
                        <a14:foregroundMark x1="82000" y1="6533" x2="84800" y2="19400"/>
                        <a14:foregroundMark x1="90133" y1="6533" x2="87467" y2="18800"/>
                        <a14:foregroundMark x1="93133" y1="10800" x2="93867" y2="78200"/>
                        <a14:foregroundMark x1="93867" y1="78200" x2="87867" y2="82333"/>
                        <a14:foregroundMark x1="87867" y1="82333" x2="75200" y2="84333"/>
                        <a14:foregroundMark x1="75200" y1="84333" x2="82133" y2="94400"/>
                        <a14:foregroundMark x1="82133" y1="94400" x2="81733" y2="87867"/>
                        <a14:foregroundMark x1="21400" y1="86067" x2="17133" y2="91267"/>
                        <a14:foregroundMark x1="19200" y1="89333" x2="11467" y2="89800"/>
                        <a14:foregroundMark x1="7467" y1="83533" x2="5933" y2="74800"/>
                        <a14:foregroundMark x1="5933" y1="74800" x2="6867" y2="76467"/>
                        <a14:foregroundMark x1="6733" y1="80467" x2="5867" y2="86800"/>
                        <a14:foregroundMark x1="5533" y1="90200" x2="7600" y2="94933"/>
                        <a14:foregroundMark x1="22133" y1="4467" x2="7733" y2="6200"/>
                        <a14:foregroundMark x1="7733" y1="6200" x2="5400" y2="51533"/>
                        <a14:foregroundMark x1="32800" y1="11133" x2="77400" y2="12600"/>
                        <a14:foregroundMark x1="77400" y1="12733" x2="77400" y2="12733"/>
                        <a14:foregroundMark x1="53267" y1="13067" x2="42867" y2="16267"/>
                        <a14:foregroundMark x1="34867" y1="13067" x2="67200" y2="14667"/>
                        <a14:foregroundMark x1="36400" y1="7400" x2="77533" y2="4733"/>
                        <a14:foregroundMark x1="66133" y1="13933" x2="79333" y2="23733"/>
                        <a14:foregroundMark x1="87200" y1="7733" x2="94333" y2="14200"/>
                        <a14:foregroundMark x1="94333" y1="14200" x2="95933" y2="67733"/>
                        <a14:foregroundMark x1="95933" y1="67733" x2="95800" y2="67733"/>
                        <a14:foregroundMark x1="65533" y1="8267" x2="29867" y2="6933"/>
                        <a14:foregroundMark x1="34600" y1="4267" x2="58133" y2="4867"/>
                        <a14:foregroundMark x1="10867" y1="3267" x2="6000" y2="3267"/>
                        <a14:foregroundMark x1="5133" y1="3267" x2="5733" y2="7867"/>
                        <a14:foregroundMark x1="5400" y1="39133" x2="4800" y2="45800"/>
                        <a14:foregroundMark x1="9400" y1="85333" x2="15600" y2="88867"/>
                        <a14:foregroundMark x1="8800" y1="89200" x2="16533" y2="89600"/>
                        <a14:foregroundMark x1="87200" y1="88267" x2="90133" y2="91133"/>
                        <a14:foregroundMark x1="92533" y1="87400" x2="83800" y2="89467"/>
                        <a14:foregroundMark x1="88400" y1="84133" x2="88400" y2="84133"/>
                        <a14:foregroundMark x1="85400" y1="85933" x2="82267" y2="87133"/>
                        <a14:foregroundMark x1="4800" y1="2667" x2="5533" y2="2800"/>
                        <a14:foregroundMark x1="88400" y1="3533" x2="91600" y2="3733"/>
                        <a14:foregroundMark x1="93867" y1="87733" x2="93733" y2="91733"/>
                        <a14:foregroundMark x1="7200" y1="80867" x2="7200" y2="80867"/>
                        <a14:foregroundMark x1="5733" y1="81200" x2="3200" y2="75867"/>
                        <a14:foregroundMark x1="4667" y1="89600" x2="5267" y2="87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92" y="3774965"/>
            <a:ext cx="2980482" cy="29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56BE712-B65A-8FDE-57CC-235816FE37FC}"/>
              </a:ext>
            </a:extLst>
          </p:cNvPr>
          <p:cNvCxnSpPr>
            <a:cxnSpLocks/>
            <a:stCxn id="10" idx="3"/>
            <a:endCxn id="2050" idx="0"/>
          </p:cNvCxnSpPr>
          <p:nvPr/>
        </p:nvCxnSpPr>
        <p:spPr>
          <a:xfrm>
            <a:off x="4247967" y="2346390"/>
            <a:ext cx="2304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B91C290-48FC-65A7-AD08-EC11C7F78961}"/>
              </a:ext>
            </a:extLst>
          </p:cNvPr>
          <p:cNvCxnSpPr>
            <a:cxnSpLocks/>
            <a:stCxn id="5" idx="3"/>
            <a:endCxn id="2050" idx="0"/>
          </p:cNvCxnSpPr>
          <p:nvPr/>
        </p:nvCxnSpPr>
        <p:spPr>
          <a:xfrm>
            <a:off x="4247967" y="2570658"/>
            <a:ext cx="2556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50E248-2965-1AB3-D7DD-9E549C9E0056}"/>
              </a:ext>
            </a:extLst>
          </p:cNvPr>
          <p:cNvSpPr txBox="1"/>
          <p:nvPr/>
        </p:nvSpPr>
        <p:spPr>
          <a:xfrm>
            <a:off x="5946803" y="1323255"/>
            <a:ext cx="67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FF0000"/>
                </a:solidFill>
              </a:rPr>
              <a:t>+5V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48" name="文字方塊 2047">
            <a:extLst>
              <a:ext uri="{FF2B5EF4-FFF2-40B4-BE49-F238E27FC236}">
                <a16:creationId xmlns:a16="http://schemas.microsoft.com/office/drawing/2014/main" id="{0F68ACB0-560F-F786-A354-EC0BEC7427F0}"/>
              </a:ext>
            </a:extLst>
          </p:cNvPr>
          <p:cNvSpPr txBox="1"/>
          <p:nvPr/>
        </p:nvSpPr>
        <p:spPr>
          <a:xfrm>
            <a:off x="5503068" y="1028912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GND</a:t>
            </a:r>
            <a:endParaRPr lang="zh-TW" altLang="en-US" sz="1600" b="1" dirty="0"/>
          </a:p>
        </p:txBody>
      </p:sp>
      <p:cxnSp>
        <p:nvCxnSpPr>
          <p:cNvPr id="2051" name="直線接點 2050">
            <a:extLst>
              <a:ext uri="{FF2B5EF4-FFF2-40B4-BE49-F238E27FC236}">
                <a16:creationId xmlns:a16="http://schemas.microsoft.com/office/drawing/2014/main" id="{1CF7538C-1234-1E92-E2DB-91F858E6A146}"/>
              </a:ext>
            </a:extLst>
          </p:cNvPr>
          <p:cNvCxnSpPr>
            <a:cxnSpLocks/>
          </p:cNvCxnSpPr>
          <p:nvPr/>
        </p:nvCxnSpPr>
        <p:spPr>
          <a:xfrm>
            <a:off x="6267372" y="1683608"/>
            <a:ext cx="0" cy="2091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3" name="直線接點 2052">
            <a:extLst>
              <a:ext uri="{FF2B5EF4-FFF2-40B4-BE49-F238E27FC236}">
                <a16:creationId xmlns:a16="http://schemas.microsoft.com/office/drawing/2014/main" id="{FF98C4ED-847C-1E8A-59A4-F8F4DE0DF5C5}"/>
              </a:ext>
            </a:extLst>
          </p:cNvPr>
          <p:cNvCxnSpPr>
            <a:cxnSpLocks/>
            <a:stCxn id="2048" idx="2"/>
          </p:cNvCxnSpPr>
          <p:nvPr/>
        </p:nvCxnSpPr>
        <p:spPr>
          <a:xfrm>
            <a:off x="5999048" y="1367466"/>
            <a:ext cx="0" cy="2381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圖片 2061">
            <a:extLst>
              <a:ext uri="{FF2B5EF4-FFF2-40B4-BE49-F238E27FC236}">
                <a16:creationId xmlns:a16="http://schemas.microsoft.com/office/drawing/2014/main" id="{899C9ACD-2972-707B-1DE2-0DF1BAAF232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8555048" y="788953"/>
            <a:ext cx="3335320" cy="5273233"/>
          </a:xfrm>
          <a:prstGeom prst="rect">
            <a:avLst/>
          </a:prstGeom>
        </p:spPr>
      </p:pic>
      <p:cxnSp>
        <p:nvCxnSpPr>
          <p:cNvPr id="2056" name="接點: 肘形 2055">
            <a:extLst>
              <a:ext uri="{FF2B5EF4-FFF2-40B4-BE49-F238E27FC236}">
                <a16:creationId xmlns:a16="http://schemas.microsoft.com/office/drawing/2014/main" id="{54A92A4B-B3DE-40D4-F1D4-E05F430E5181}"/>
              </a:ext>
            </a:extLst>
          </p:cNvPr>
          <p:cNvCxnSpPr>
            <a:cxnSpLocks/>
          </p:cNvCxnSpPr>
          <p:nvPr/>
        </p:nvCxnSpPr>
        <p:spPr>
          <a:xfrm flipH="1">
            <a:off x="6551967" y="2346390"/>
            <a:ext cx="4608000" cy="1428575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接點: 肘形 2056">
            <a:extLst>
              <a:ext uri="{FF2B5EF4-FFF2-40B4-BE49-F238E27FC236}">
                <a16:creationId xmlns:a16="http://schemas.microsoft.com/office/drawing/2014/main" id="{1B909666-9915-2867-B507-568447360C7A}"/>
              </a:ext>
            </a:extLst>
          </p:cNvPr>
          <p:cNvCxnSpPr>
            <a:cxnSpLocks/>
          </p:cNvCxnSpPr>
          <p:nvPr/>
        </p:nvCxnSpPr>
        <p:spPr>
          <a:xfrm flipH="1">
            <a:off x="6803967" y="2570658"/>
            <a:ext cx="4428000" cy="1204307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矩形 2062">
            <a:extLst>
              <a:ext uri="{FF2B5EF4-FFF2-40B4-BE49-F238E27FC236}">
                <a16:creationId xmlns:a16="http://schemas.microsoft.com/office/drawing/2014/main" id="{0DB5C281-3764-B1C0-2BB4-6C4FE8436F17}"/>
              </a:ext>
            </a:extLst>
          </p:cNvPr>
          <p:cNvSpPr/>
          <p:nvPr/>
        </p:nvSpPr>
        <p:spPr>
          <a:xfrm>
            <a:off x="10473612" y="2213038"/>
            <a:ext cx="1319429" cy="50984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64" name="文字方塊 2063">
            <a:extLst>
              <a:ext uri="{FF2B5EF4-FFF2-40B4-BE49-F238E27FC236}">
                <a16:creationId xmlns:a16="http://schemas.microsoft.com/office/drawing/2014/main" id="{5B788027-4BC3-FFB2-1EE5-8B218B37991F}"/>
              </a:ext>
            </a:extLst>
          </p:cNvPr>
          <p:cNvSpPr txBox="1"/>
          <p:nvPr/>
        </p:nvSpPr>
        <p:spPr>
          <a:xfrm>
            <a:off x="8615499" y="6084221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KT89S51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實驗板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I2C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腳位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0612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51" y="292952"/>
            <a:ext cx="10515600" cy="1325563"/>
          </a:xfrm>
        </p:spPr>
        <p:txBody>
          <a:bodyPr/>
          <a:lstStyle/>
          <a:p>
            <a:pPr algn="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按鍵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5337023" y="72424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AT89S52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晶片 按鍵 腳位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4961E79-B0A5-A230-BB97-4CC45D966AFC}"/>
                  </a:ext>
                </a:extLst>
              </p:cNvPr>
              <p:cNvSpPr/>
              <p:nvPr/>
            </p:nvSpPr>
            <p:spPr>
              <a:xfrm>
                <a:off x="3304473" y="587446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7ADCE3-CD87-4815-F032-7F47C032F408}"/>
                  </a:ext>
                </a:extLst>
              </p:cNvPr>
              <p:cNvSpPr/>
              <p:nvPr/>
            </p:nvSpPr>
            <p:spPr>
              <a:xfrm>
                <a:off x="3304473" y="609873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3E62A00-D492-EFB1-8E2A-4D73343D2948}"/>
                  </a:ext>
                </a:extLst>
              </p:cNvPr>
              <p:cNvSpPr/>
              <p:nvPr/>
            </p:nvSpPr>
            <p:spPr>
              <a:xfrm>
                <a:off x="1147981" y="4370783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47981" y="45950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7E20ADB-BDA5-8658-B86D-3B9785E782F3}"/>
                  </a:ext>
                </a:extLst>
              </p:cNvPr>
              <p:cNvSpPr/>
              <p:nvPr/>
            </p:nvSpPr>
            <p:spPr>
              <a:xfrm>
                <a:off x="3304473" y="5641951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05" y="180170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898405" y="129157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KT89S51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實驗板 按鍵 腳位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C21AF6C-8460-6AE4-22E8-FED20E62ED00}"/>
              </a:ext>
            </a:extLst>
          </p:cNvPr>
          <p:cNvSpPr txBox="1"/>
          <p:nvPr/>
        </p:nvSpPr>
        <p:spPr>
          <a:xfrm>
            <a:off x="108633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971BC9-9EDF-728B-F3C5-26B416908A0B}"/>
              </a:ext>
            </a:extLst>
          </p:cNvPr>
          <p:cNvSpPr txBox="1"/>
          <p:nvPr/>
        </p:nvSpPr>
        <p:spPr>
          <a:xfrm>
            <a:off x="194561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right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ED2197C-2B1D-FF8F-4745-EFBFB91C7C7D}"/>
              </a:ext>
            </a:extLst>
          </p:cNvPr>
          <p:cNvSpPr txBox="1"/>
          <p:nvPr/>
        </p:nvSpPr>
        <p:spPr>
          <a:xfrm>
            <a:off x="2804888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up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34F2D7-DA0C-9270-1FFC-8F31B5C681D9}"/>
              </a:ext>
            </a:extLst>
          </p:cNvPr>
          <p:cNvSpPr txBox="1"/>
          <p:nvPr/>
        </p:nvSpPr>
        <p:spPr>
          <a:xfrm>
            <a:off x="3664163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2405CEC-611E-00F0-3588-CF85EE7D567B}"/>
              </a:ext>
            </a:extLst>
          </p:cNvPr>
          <p:cNvCxnSpPr/>
          <p:nvPr/>
        </p:nvCxnSpPr>
        <p:spPr>
          <a:xfrm>
            <a:off x="152613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9" name="直線單箭頭接點 2048">
            <a:extLst>
              <a:ext uri="{FF2B5EF4-FFF2-40B4-BE49-F238E27FC236}">
                <a16:creationId xmlns:a16="http://schemas.microsoft.com/office/drawing/2014/main" id="{8FBAB031-964E-CB89-8517-6A6BE1AD51D3}"/>
              </a:ext>
            </a:extLst>
          </p:cNvPr>
          <p:cNvCxnSpPr/>
          <p:nvPr/>
        </p:nvCxnSpPr>
        <p:spPr>
          <a:xfrm>
            <a:off x="239770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2" name="直線單箭頭接點 2051">
            <a:extLst>
              <a:ext uri="{FF2B5EF4-FFF2-40B4-BE49-F238E27FC236}">
                <a16:creationId xmlns:a16="http://schemas.microsoft.com/office/drawing/2014/main" id="{D291D327-6ECA-9CEE-E0C1-CEB16FFEB532}"/>
              </a:ext>
            </a:extLst>
          </p:cNvPr>
          <p:cNvCxnSpPr/>
          <p:nvPr/>
        </p:nvCxnSpPr>
        <p:spPr>
          <a:xfrm>
            <a:off x="323452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4" name="直線單箭頭接點 2053">
            <a:extLst>
              <a:ext uri="{FF2B5EF4-FFF2-40B4-BE49-F238E27FC236}">
                <a16:creationId xmlns:a16="http://schemas.microsoft.com/office/drawing/2014/main" id="{DD73EE2B-48A3-2B8A-DB04-77D40A4E26A0}"/>
              </a:ext>
            </a:extLst>
          </p:cNvPr>
          <p:cNvCxnSpPr/>
          <p:nvPr/>
        </p:nvCxnSpPr>
        <p:spPr>
          <a:xfrm>
            <a:off x="4087285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文字方塊 2057">
            <a:extLst>
              <a:ext uri="{FF2B5EF4-FFF2-40B4-BE49-F238E27FC236}">
                <a16:creationId xmlns:a16="http://schemas.microsoft.com/office/drawing/2014/main" id="{B1BA90F6-C8A3-0BDA-F01C-FBE389104DF5}"/>
              </a:ext>
            </a:extLst>
          </p:cNvPr>
          <p:cNvSpPr txBox="1"/>
          <p:nvPr/>
        </p:nvSpPr>
        <p:spPr>
          <a:xfrm>
            <a:off x="11097382" y="2904693"/>
            <a:ext cx="99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GND</a:t>
            </a:r>
            <a:endParaRPr lang="zh-TW" altLang="en-US" sz="1600" b="1" dirty="0"/>
          </a:p>
        </p:txBody>
      </p:sp>
      <p:cxnSp>
        <p:nvCxnSpPr>
          <p:cNvPr id="2061" name="接點: 肘形 2060">
            <a:extLst>
              <a:ext uri="{FF2B5EF4-FFF2-40B4-BE49-F238E27FC236}">
                <a16:creationId xmlns:a16="http://schemas.microsoft.com/office/drawing/2014/main" id="{CED245FC-8FF0-1655-9122-7860436FCF48}"/>
              </a:ext>
            </a:extLst>
          </p:cNvPr>
          <p:cNvCxnSpPr>
            <a:cxnSpLocks/>
            <a:stCxn id="2058" idx="2"/>
          </p:cNvCxnSpPr>
          <p:nvPr/>
        </p:nvCxnSpPr>
        <p:spPr>
          <a:xfrm rot="5400000">
            <a:off x="10004862" y="3958746"/>
            <a:ext cx="2304000" cy="8730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文字方塊 2066">
            <a:extLst>
              <a:ext uri="{FF2B5EF4-FFF2-40B4-BE49-F238E27FC236}">
                <a16:creationId xmlns:a16="http://schemas.microsoft.com/office/drawing/2014/main" id="{746A9008-2F49-46AA-F544-44E5B2D5D5DE}"/>
              </a:ext>
            </a:extLst>
          </p:cNvPr>
          <p:cNvSpPr txBox="1"/>
          <p:nvPr/>
        </p:nvSpPr>
        <p:spPr>
          <a:xfrm>
            <a:off x="10013487" y="6135202"/>
            <a:ext cx="859275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enter</a:t>
            </a:r>
          </a:p>
        </p:txBody>
      </p:sp>
      <p:cxnSp>
        <p:nvCxnSpPr>
          <p:cNvPr id="2068" name="直線單箭頭接點 2067">
            <a:extLst>
              <a:ext uri="{FF2B5EF4-FFF2-40B4-BE49-F238E27FC236}">
                <a16:creationId xmlns:a16="http://schemas.microsoft.com/office/drawing/2014/main" id="{6FCDCB3E-DEBC-111F-B62C-58E10EA56925}"/>
              </a:ext>
            </a:extLst>
          </p:cNvPr>
          <p:cNvCxnSpPr/>
          <p:nvPr/>
        </p:nvCxnSpPr>
        <p:spPr>
          <a:xfrm>
            <a:off x="10436609" y="5694694"/>
            <a:ext cx="0" cy="46888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直線接點 2069">
            <a:extLst>
              <a:ext uri="{FF2B5EF4-FFF2-40B4-BE49-F238E27FC236}">
                <a16:creationId xmlns:a16="http://schemas.microsoft.com/office/drawing/2014/main" id="{ADEF9D0C-D078-581D-5D39-64E2FA9D0CB0}"/>
              </a:ext>
            </a:extLst>
          </p:cNvPr>
          <p:cNvCxnSpPr>
            <a:cxnSpLocks/>
          </p:cNvCxnSpPr>
          <p:nvPr/>
        </p:nvCxnSpPr>
        <p:spPr>
          <a:xfrm flipV="1">
            <a:off x="8522143" y="5233268"/>
            <a:ext cx="16753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接點: 肘形 2072">
            <a:extLst>
              <a:ext uri="{FF2B5EF4-FFF2-40B4-BE49-F238E27FC236}">
                <a16:creationId xmlns:a16="http://schemas.microsoft.com/office/drawing/2014/main" id="{39BB3CC0-3217-D283-CC27-37C9B61376E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34525" y="4368800"/>
            <a:ext cx="4344124" cy="828474"/>
          </a:xfrm>
          <a:prstGeom prst="bentConnector3">
            <a:avLst>
              <a:gd name="adj1" fmla="val 38745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接點: 肘形 2074">
            <a:extLst>
              <a:ext uri="{FF2B5EF4-FFF2-40B4-BE49-F238E27FC236}">
                <a16:creationId xmlns:a16="http://schemas.microsoft.com/office/drawing/2014/main" id="{4FF11A85-3B86-2C86-ECBA-F9CAC51826BC}"/>
              </a:ext>
            </a:extLst>
          </p:cNvPr>
          <p:cNvCxnSpPr>
            <a:cxnSpLocks/>
          </p:cNvCxnSpPr>
          <p:nvPr/>
        </p:nvCxnSpPr>
        <p:spPr>
          <a:xfrm>
            <a:off x="3234525" y="4622800"/>
            <a:ext cx="4343246" cy="83503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接點: 肘形 2075">
            <a:extLst>
              <a:ext uri="{FF2B5EF4-FFF2-40B4-BE49-F238E27FC236}">
                <a16:creationId xmlns:a16="http://schemas.microsoft.com/office/drawing/2014/main" id="{768219FD-D94F-DDA2-3F70-7EE5ECD689E5}"/>
              </a:ext>
            </a:extLst>
          </p:cNvPr>
          <p:cNvCxnSpPr>
            <a:cxnSpLocks/>
          </p:cNvCxnSpPr>
          <p:nvPr/>
        </p:nvCxnSpPr>
        <p:spPr>
          <a:xfrm>
            <a:off x="3234525" y="4815840"/>
            <a:ext cx="4343246" cy="882412"/>
          </a:xfrm>
          <a:prstGeom prst="bentConnector3">
            <a:avLst>
              <a:gd name="adj1" fmla="val 3877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接點: 肘形 2076">
            <a:extLst>
              <a:ext uri="{FF2B5EF4-FFF2-40B4-BE49-F238E27FC236}">
                <a16:creationId xmlns:a16="http://schemas.microsoft.com/office/drawing/2014/main" id="{EAE899E3-341B-598D-694D-A1F7E5E6A5D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27680" y="2904693"/>
            <a:ext cx="2394477" cy="1021413"/>
          </a:xfrm>
          <a:prstGeom prst="bentConnector3">
            <a:avLst>
              <a:gd name="adj1" fmla="val 71640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接點: 肘形 1024">
            <a:extLst>
              <a:ext uri="{FF2B5EF4-FFF2-40B4-BE49-F238E27FC236}">
                <a16:creationId xmlns:a16="http://schemas.microsoft.com/office/drawing/2014/main" id="{96946122-7E3C-5B11-CD43-F33949D0FE97}"/>
              </a:ext>
            </a:extLst>
          </p:cNvPr>
          <p:cNvCxnSpPr>
            <a:cxnSpLocks/>
          </p:cNvCxnSpPr>
          <p:nvPr/>
        </p:nvCxnSpPr>
        <p:spPr>
          <a:xfrm>
            <a:off x="3027680" y="3098702"/>
            <a:ext cx="2394477" cy="1021413"/>
          </a:xfrm>
          <a:prstGeom prst="bentConnector3">
            <a:avLst>
              <a:gd name="adj1" fmla="val 71639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2" name="圖片 1041">
            <a:extLst>
              <a:ext uri="{FF2B5EF4-FFF2-40B4-BE49-F238E27FC236}">
                <a16:creationId xmlns:a16="http://schemas.microsoft.com/office/drawing/2014/main" id="{4F6F63A1-AFE8-5105-7BBB-3159FCBCDA7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43" b="93467" l="7914" r="94245">
                        <a14:foregroundMark x1="28777" y1="26633" x2="53237" y2="47236"/>
                        <a14:foregroundMark x1="53957" y1="27136" x2="76259" y2="63317"/>
                        <a14:foregroundMark x1="39568" y1="43719" x2="63309" y2="62312"/>
                        <a14:foregroundMark x1="84892" y1="31658" x2="85612" y2="59799"/>
                        <a14:foregroundMark x1="10791" y1="9045" x2="10791" y2="12563"/>
                        <a14:foregroundMark x1="10791" y1="24121" x2="10791" y2="41709"/>
                        <a14:foregroundMark x1="14388" y1="50251" x2="27338" y2="66834"/>
                        <a14:foregroundMark x1="41007" y1="25628" x2="73381" y2="24623"/>
                        <a14:foregroundMark x1="74101" y1="24623" x2="74101" y2="24623"/>
                        <a14:foregroundMark x1="89928" y1="11558" x2="92086" y2="20603"/>
                        <a14:foregroundMark x1="94245" y1="31156" x2="93525" y2="46231"/>
                        <a14:foregroundMark x1="14388" y1="51256" x2="7914" y2="63819"/>
                        <a14:foregroundMark x1="20863" y1="66332" x2="46763" y2="78894"/>
                        <a14:foregroundMark x1="62590" y1="75879" x2="71942" y2="76884"/>
                        <a14:foregroundMark x1="88489" y1="90452" x2="88489" y2="90452"/>
                        <a14:foregroundMark x1="88489" y1="84925" x2="89209" y2="81407"/>
                        <a14:foregroundMark x1="8633" y1="90955" x2="10791" y2="80402"/>
                        <a14:foregroundMark x1="12950" y1="93467" x2="11511" y2="90452"/>
                        <a14:foregroundMark x1="85612" y1="75879" x2="83453" y2="72362"/>
                        <a14:foregroundMark x1="56835" y1="41709" x2="60432" y2="59799"/>
                        <a14:foregroundMark x1="55396" y1="34673" x2="54676" y2="56784"/>
                        <a14:foregroundMark x1="11511" y1="72864" x2="28058" y2="68342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239581" y="5096940"/>
            <a:ext cx="437356" cy="6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72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Angry Birds VR: Isle of Pigs (English, Korean, Japanese)">
            <a:extLst>
              <a:ext uri="{FF2B5EF4-FFF2-40B4-BE49-F238E27FC236}">
                <a16:creationId xmlns:a16="http://schemas.microsoft.com/office/drawing/2014/main" id="{BC1C923D-05BA-B740-BF84-01778DFA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33DC847-2C09-0AF0-09EA-A12341BB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5" y="26265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Buzzer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電路圖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77F629-2062-F2A2-6293-7CDCC322B598}"/>
              </a:ext>
            </a:extLst>
          </p:cNvPr>
          <p:cNvGrpSpPr/>
          <p:nvPr/>
        </p:nvGrpSpPr>
        <p:grpSpPr>
          <a:xfrm>
            <a:off x="4729261" y="868468"/>
            <a:ext cx="3185120" cy="5328223"/>
            <a:chOff x="1062847" y="1278884"/>
            <a:chExt cx="3185120" cy="532822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E43B21B-9CF4-03B8-120D-27959F184BA6}"/>
                </a:ext>
              </a:extLst>
            </p:cNvPr>
            <p:cNvSpPr txBox="1"/>
            <p:nvPr/>
          </p:nvSpPr>
          <p:spPr>
            <a:xfrm>
              <a:off x="1062847" y="1278884"/>
              <a:ext cx="3065453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AT89S52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晶片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buzzer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腳位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7CB62FB-7637-160F-D4E3-4552E9A27990}"/>
                </a:ext>
              </a:extLst>
            </p:cNvPr>
            <p:cNvGrpSpPr/>
            <p:nvPr/>
          </p:nvGrpSpPr>
          <p:grpSpPr>
            <a:xfrm>
              <a:off x="1106254" y="1777309"/>
              <a:ext cx="3141713" cy="4829798"/>
              <a:chOff x="1106254" y="1777309"/>
              <a:chExt cx="3141713" cy="4829798"/>
            </a:xfrm>
          </p:grpSpPr>
          <p:pic>
            <p:nvPicPr>
              <p:cNvPr id="1026" name="Picture 2" descr="AT89S51 8-Bit Microcontroller | Makers Electronics">
                <a:extLst>
                  <a:ext uri="{FF2B5EF4-FFF2-40B4-BE49-F238E27FC236}">
                    <a16:creationId xmlns:a16="http://schemas.microsoft.com/office/drawing/2014/main" id="{2960C635-8C34-C2BC-9AAF-1F3B956C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/>
              <a:stretch/>
            </p:blipFill>
            <p:spPr bwMode="auto">
              <a:xfrm>
                <a:off x="1106254" y="1777309"/>
                <a:ext cx="3141713" cy="4829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F54D996D-4084-0E0E-1D8A-53C462848D62}"/>
                  </a:ext>
                </a:extLst>
              </p:cNvPr>
              <p:cNvSpPr/>
              <p:nvPr/>
            </p:nvSpPr>
            <p:spPr>
              <a:xfrm>
                <a:off x="1180946" y="5488945"/>
                <a:ext cx="943494" cy="219918"/>
              </a:xfrm>
              <a:prstGeom prst="roundRect">
                <a:avLst/>
              </a:prstGeom>
              <a:solidFill>
                <a:srgbClr val="FF0000">
                  <a:alpha val="33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DF9DC34-2448-D9AA-3A5E-7DCB3B37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643" y="2443760"/>
            <a:ext cx="3695382" cy="429141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946889-2CC0-6C74-45E0-17016542501F}"/>
              </a:ext>
            </a:extLst>
          </p:cNvPr>
          <p:cNvSpPr txBox="1"/>
          <p:nvPr/>
        </p:nvSpPr>
        <p:spPr>
          <a:xfrm>
            <a:off x="290643" y="1933637"/>
            <a:ext cx="3065453" cy="3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KT89S51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實驗板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buzzer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腳位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C05E68-E152-737C-F6C0-F8A8DACF0F86}"/>
              </a:ext>
            </a:extLst>
          </p:cNvPr>
          <p:cNvSpPr txBox="1"/>
          <p:nvPr/>
        </p:nvSpPr>
        <p:spPr>
          <a:xfrm>
            <a:off x="5513404" y="6213823"/>
            <a:ext cx="609424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AT89S52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腳位控制實驗板上的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P3_7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腳位接著的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Buzzer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113EAA5-1C6F-F9F9-348E-38E2383F51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8080" y="4734654"/>
            <a:ext cx="2429280" cy="453834"/>
          </a:xfrm>
          <a:prstGeom prst="bentConnector3">
            <a:avLst>
              <a:gd name="adj1" fmla="val 75512"/>
            </a:avLst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33E1C399-9ECE-F67C-4018-630D4BDB93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854" y="533410"/>
            <a:ext cx="5344236" cy="489048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A908673-F2D1-C48F-76CA-DBE024338F8C}"/>
              </a:ext>
            </a:extLst>
          </p:cNvPr>
          <p:cNvSpPr/>
          <p:nvPr/>
        </p:nvSpPr>
        <p:spPr>
          <a:xfrm>
            <a:off x="8347187" y="1489778"/>
            <a:ext cx="2178573" cy="2608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589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721</Words>
  <Application>Microsoft Office PowerPoint</Application>
  <PresentationFormat>寬螢幕</PresentationFormat>
  <Paragraphs>113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遊戲功能簡介</vt:lpstr>
      <vt:lpstr>系統架構 (元件功能&amp;通訊介面)</vt:lpstr>
      <vt:lpstr>AT89S52 基本電路圖</vt:lpstr>
      <vt:lpstr>UART 通訊電路圖</vt:lpstr>
      <vt:lpstr>I2C 通訊電路圖</vt:lpstr>
      <vt:lpstr>按鍵 電路圖</vt:lpstr>
      <vt:lpstr>Buzzer 電路圖</vt:lpstr>
      <vt:lpstr>軟體架構</vt:lpstr>
      <vt:lpstr>程式架構</vt:lpstr>
      <vt:lpstr>程式架構</vt:lpstr>
      <vt:lpstr>程式架構</vt:lpstr>
      <vt:lpstr>DEMO 影片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Jing Chen</dc:creator>
  <cp:lastModifiedBy>Jing Chen</cp:lastModifiedBy>
  <cp:revision>55</cp:revision>
  <dcterms:created xsi:type="dcterms:W3CDTF">2024-01-18T22:12:38Z</dcterms:created>
  <dcterms:modified xsi:type="dcterms:W3CDTF">2024-01-19T20:21:36Z</dcterms:modified>
</cp:coreProperties>
</file>